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5"/>
  </p:notesMasterIdLst>
  <p:sldIdLst>
    <p:sldId id="290" r:id="rId2"/>
    <p:sldId id="259" r:id="rId3"/>
    <p:sldId id="260" r:id="rId4"/>
    <p:sldId id="308" r:id="rId5"/>
    <p:sldId id="315" r:id="rId6"/>
    <p:sldId id="316" r:id="rId7"/>
    <p:sldId id="317" r:id="rId8"/>
    <p:sldId id="284" r:id="rId9"/>
    <p:sldId id="309" r:id="rId10"/>
    <p:sldId id="310" r:id="rId11"/>
    <p:sldId id="261" r:id="rId12"/>
    <p:sldId id="264" r:id="rId13"/>
    <p:sldId id="269" r:id="rId14"/>
    <p:sldId id="270" r:id="rId15"/>
    <p:sldId id="271" r:id="rId16"/>
    <p:sldId id="279" r:id="rId17"/>
    <p:sldId id="320" r:id="rId18"/>
    <p:sldId id="272" r:id="rId19"/>
    <p:sldId id="273" r:id="rId20"/>
    <p:sldId id="312" r:id="rId21"/>
    <p:sldId id="313" r:id="rId22"/>
    <p:sldId id="265" r:id="rId23"/>
    <p:sldId id="274" r:id="rId24"/>
    <p:sldId id="275" r:id="rId25"/>
    <p:sldId id="276" r:id="rId26"/>
    <p:sldId id="277" r:id="rId27"/>
    <p:sldId id="278" r:id="rId28"/>
    <p:sldId id="311" r:id="rId29"/>
    <p:sldId id="307" r:id="rId30"/>
    <p:sldId id="292" r:id="rId31"/>
    <p:sldId id="293" r:id="rId32"/>
    <p:sldId id="294" r:id="rId33"/>
    <p:sldId id="314" r:id="rId34"/>
    <p:sldId id="297" r:id="rId35"/>
    <p:sldId id="298" r:id="rId36"/>
    <p:sldId id="299" r:id="rId37"/>
    <p:sldId id="300" r:id="rId38"/>
    <p:sldId id="301" r:id="rId39"/>
    <p:sldId id="302" r:id="rId40"/>
    <p:sldId id="304" r:id="rId41"/>
    <p:sldId id="319" r:id="rId42"/>
    <p:sldId id="318" r:id="rId43"/>
    <p:sldId id="289" r:id="rId4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5" autoAdjust="0"/>
  </p:normalViewPr>
  <p:slideViewPr>
    <p:cSldViewPr>
      <p:cViewPr>
        <p:scale>
          <a:sx n="100" d="100"/>
          <a:sy n="100" d="100"/>
        </p:scale>
        <p:origin x="-21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91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8BE43-A50D-4033-B28C-A4B5E8B18B74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C8668-EA8A-44F9-98F0-9E98AC454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8668-EA8A-44F9-98F0-9E98AC454F9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D9607-1B71-4692-8A7F-31E98BC6B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3445B-1550-432C-90C1-7572D602E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9002-8769-404E-8355-4EB759848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3D321-F351-4422-B8AF-3AC505FEF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0D229-0B7F-4AC1-9B88-5D11D2A52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BD82-95C2-4696-9B2A-8DEFB0BCF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65D4-77A0-4210-8D2B-4FF7DC5F2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C74A8-441E-4716-B10C-9376F90B9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77B9-4883-4C14-B01D-CB0D7331F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1C9EA-6E81-4ED3-9C0F-BDEF66DEF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5D652-24AC-464F-BDDD-AFE206B51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D8865-5CA7-4F1B-A77C-10C4D7C87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6CC47-7A01-4882-AFF8-116EF3A40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C29FEDC-1E7C-402F-9F1B-0FF3FFFC7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0" r:id="rId2"/>
    <p:sldLayoutId id="2147483759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60" r:id="rId9"/>
    <p:sldLayoutId id="2147483756" r:id="rId10"/>
    <p:sldLayoutId id="2147483757" r:id="rId11"/>
    <p:sldLayoutId id="2147483761" r:id="rId12"/>
    <p:sldLayoutId id="21474837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Лечебная и профилактическая эффективность применения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йод-полимера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Монклавит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продуктивных животных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+mj-lt"/>
              </a:rPr>
              <a:t/>
            </a:r>
            <a:br>
              <a:rPr lang="ru-RU" sz="36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Кузнецов А.Ф., д. в. н., проф., заслуженный деятель науки РФ 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+mj-lt"/>
              </a:rPr>
              <a:t>ООО «</a:t>
            </a:r>
            <a:r>
              <a:rPr lang="ru-RU" sz="2400" dirty="0" err="1" smtClean="0">
                <a:latin typeface="+mj-lt"/>
              </a:rPr>
              <a:t>Оргполимерсинтез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С-Пб</a:t>
            </a:r>
            <a:r>
              <a:rPr lang="ru-RU" sz="2400" dirty="0" smtClean="0">
                <a:latin typeface="+mj-lt"/>
              </a:rPr>
              <a:t>» и СПбГАВМ</a:t>
            </a:r>
            <a:br>
              <a:rPr lang="ru-RU" sz="2400" dirty="0" smtClean="0"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7171" name="Picture 9" descr="File0333-2бел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419600"/>
            <a:ext cx="43783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ргполимерсинтез СПб - Бычок - разработка и производств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514477"/>
            <a:ext cx="2123359" cy="21157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4800" y="1143000"/>
            <a:ext cx="8458200" cy="5211925"/>
          </a:xfrm>
        </p:spPr>
        <p:txBody>
          <a:bodyPr/>
          <a:lstStyle/>
          <a:p>
            <a:pPr marL="82550" indent="1841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Механизм действия комплекса йода с полимерами, входящими в состав Монклавит-1,определяется его соединением с белками микробной клетки и блокированием ее дыхательных ферментов. При нанесении на покровные ткани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Монклавит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образует полупроницаемую микроскопическую гидрофильную пленку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адгезийными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свойствами,  обеспечивающую механическую защиту обрабатываемого места и сохраняющуюся до тех пор, пока из комплекса не выделится весь йод.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00112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Общие показания к применению в скотоводстве: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620000" cy="4683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>
                <a:latin typeface="+mj-lt"/>
              </a:rPr>
              <a:t>Свежие случайные раны, асептические операционные раны, гнойные длительно не заживающие раны;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>
                <a:latin typeface="+mj-lt"/>
              </a:rPr>
              <a:t>Ушибы, растяжения мышц, связок, суставов;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>
                <a:latin typeface="+mj-lt"/>
              </a:rPr>
              <a:t>Абсцессы. Гематомы и </a:t>
            </a:r>
            <a:r>
              <a:rPr lang="ru-RU" sz="2800" dirty="0" err="1">
                <a:latin typeface="+mj-lt"/>
              </a:rPr>
              <a:t>лимфоэкстравазаты</a:t>
            </a:r>
            <a:r>
              <a:rPr lang="ru-RU" sz="2800" dirty="0">
                <a:latin typeface="+mj-lt"/>
              </a:rPr>
              <a:t>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>
                <a:latin typeface="+mj-lt"/>
              </a:rPr>
              <a:t>Ожоги и отморожения;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>
                <a:latin typeface="+mj-lt"/>
              </a:rPr>
              <a:t>Обработка операционного поля, швов и рук хирурга</a:t>
            </a:r>
            <a:r>
              <a:rPr lang="ru-RU" sz="2800" dirty="0" smtClean="0">
                <a:latin typeface="+mj-lt"/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latin typeface="+mj-lt"/>
              </a:rPr>
              <a:t>Для обогащения животноводческой продукции йодом (мясо, молоко и т.д.)</a:t>
            </a:r>
            <a:endParaRPr lang="ru-RU" sz="2800" dirty="0">
              <a:latin typeface="+mj-lt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71628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>
                <a:latin typeface="+mj-lt"/>
              </a:rPr>
              <a:t>Эндометриты – </a:t>
            </a:r>
            <a:r>
              <a:rPr lang="ru-RU" dirty="0" smtClean="0">
                <a:latin typeface="+mj-lt"/>
              </a:rPr>
              <a:t>наружно </a:t>
            </a:r>
            <a:r>
              <a:rPr lang="ru-RU" dirty="0">
                <a:latin typeface="+mj-lt"/>
              </a:rPr>
              <a:t>и </a:t>
            </a:r>
            <a:r>
              <a:rPr lang="ru-RU" dirty="0" err="1" smtClean="0">
                <a:latin typeface="+mj-lt"/>
              </a:rPr>
              <a:t>внутриматочно</a:t>
            </a:r>
            <a:r>
              <a:rPr lang="ru-RU" dirty="0">
                <a:latin typeface="+mj-lt"/>
              </a:rPr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>
                <a:latin typeface="+mj-lt"/>
              </a:rPr>
              <a:t>Маститы –  </a:t>
            </a:r>
            <a:r>
              <a:rPr lang="ru-RU" dirty="0" smtClean="0">
                <a:latin typeface="+mj-lt"/>
              </a:rPr>
              <a:t>наружно и </a:t>
            </a:r>
            <a:r>
              <a:rPr lang="ru-RU" dirty="0" err="1" smtClean="0">
                <a:latin typeface="+mj-lt"/>
              </a:rPr>
              <a:t>внутрицистернально</a:t>
            </a:r>
            <a:r>
              <a:rPr lang="ru-RU" dirty="0">
                <a:latin typeface="+mj-lt"/>
              </a:rPr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>
                <a:latin typeface="+mj-lt"/>
              </a:rPr>
              <a:t>Диспепсия телят – внутрь;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>
                <a:latin typeface="+mj-lt"/>
              </a:rPr>
              <a:t>Травмы – наружно;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>
                <a:latin typeface="+mj-lt"/>
              </a:rPr>
              <a:t>Бронхопневмонии – </a:t>
            </a:r>
            <a:r>
              <a:rPr lang="ru-RU" dirty="0" err="1">
                <a:latin typeface="+mj-lt"/>
              </a:rPr>
              <a:t>аэрозольно</a:t>
            </a:r>
            <a:r>
              <a:rPr lang="ru-RU" dirty="0">
                <a:latin typeface="+mj-lt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Санитарная обработка вымени;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Обработка кормов и воды </a:t>
            </a:r>
            <a:r>
              <a:rPr lang="ru-RU" dirty="0" err="1" smtClean="0">
                <a:latin typeface="+mj-lt"/>
              </a:rPr>
              <a:t>Монклавитом</a:t>
            </a:r>
            <a:r>
              <a:rPr lang="ru-RU" dirty="0" smtClean="0">
                <a:latin typeface="+mj-lt"/>
              </a:rPr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Повышение молочной продуктивности;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Профилактика гипотиреозов.</a:t>
            </a:r>
            <a:endParaRPr lang="ru-RU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Профилактика маститов</a:t>
            </a:r>
          </a:p>
        </p:txBody>
      </p:sp>
      <p:pic>
        <p:nvPicPr>
          <p:cNvPr id="15363" name="Picture 5" descr="Телята-DSCN0530++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7875" y="1600200"/>
            <a:ext cx="3397250" cy="4530725"/>
          </a:xfrm>
          <a:noFill/>
        </p:spPr>
      </p:pic>
      <p:sp>
        <p:nvSpPr>
          <p:cNvPr id="4711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86000"/>
            <a:ext cx="4038600" cy="3844925"/>
          </a:xfrm>
        </p:spPr>
        <p:txBody>
          <a:bodyPr>
            <a:normAutofit/>
          </a:bodyPr>
          <a:lstStyle/>
          <a:p>
            <a:pPr marL="274320" indent="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+mj-lt"/>
              </a:rPr>
              <a:t>Соски вымени обрабатывают до доения и после доения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Диспепсия телят</a:t>
            </a:r>
          </a:p>
        </p:txBody>
      </p:sp>
      <p:pic>
        <p:nvPicPr>
          <p:cNvPr id="16387" name="Picture 5" descr="Телята-диспепси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7875" y="1600200"/>
            <a:ext cx="3397250" cy="4530725"/>
          </a:xfrm>
          <a:noFill/>
        </p:spPr>
      </p:pic>
      <p:sp>
        <p:nvSpPr>
          <p:cNvPr id="4916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530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1" u="sng" dirty="0">
                <a:latin typeface="+mj-lt"/>
              </a:rPr>
              <a:t>Профилактика: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b="1" dirty="0" err="1">
                <a:latin typeface="+mj-lt"/>
              </a:rPr>
              <a:t>Перорально</a:t>
            </a:r>
            <a:r>
              <a:rPr lang="ru-RU" sz="1800" b="1" dirty="0">
                <a:latin typeface="+mj-lt"/>
              </a:rPr>
              <a:t> с молозивом (</a:t>
            </a:r>
            <a:r>
              <a:rPr lang="ru-RU" sz="1800" b="1" dirty="0" smtClean="0">
                <a:latin typeface="+mj-lt"/>
              </a:rPr>
              <a:t>молоком</a:t>
            </a:r>
            <a:r>
              <a:rPr lang="ru-RU" sz="1800" b="1" dirty="0">
                <a:latin typeface="+mj-lt"/>
              </a:rPr>
              <a:t>) на 2-3-4-ые и 7-8-9-ые (или с 5-го по 10-ый) дни жизни теленка по 50 мл, 2 раза в сутки;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800" b="1" dirty="0">
              <a:latin typeface="+mj-lt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1" u="sng" dirty="0">
                <a:latin typeface="+mj-lt"/>
              </a:rPr>
              <a:t>Лечение: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b="1" dirty="0" err="1">
                <a:latin typeface="+mj-lt"/>
              </a:rPr>
              <a:t>Перорально</a:t>
            </a:r>
            <a:r>
              <a:rPr lang="ru-RU" sz="1800" b="1" dirty="0">
                <a:latin typeface="+mj-lt"/>
              </a:rPr>
              <a:t> с небольшим </a:t>
            </a:r>
            <a:r>
              <a:rPr lang="ru-RU" sz="1800" b="1" dirty="0" smtClean="0">
                <a:latin typeface="+mj-lt"/>
              </a:rPr>
              <a:t>количеством </a:t>
            </a:r>
            <a:r>
              <a:rPr lang="ru-RU" sz="1800" b="1" dirty="0">
                <a:latin typeface="+mj-lt"/>
              </a:rPr>
              <a:t>воды (сенного отвара)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b="1" dirty="0">
                <a:latin typeface="+mj-lt"/>
              </a:rPr>
              <a:t>     в 1-ый день заболевания – 100 мл разово,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b="1" dirty="0">
                <a:latin typeface="+mj-lt"/>
              </a:rPr>
              <a:t>     в последующие (</a:t>
            </a:r>
            <a:r>
              <a:rPr lang="ru-RU" sz="1800" b="1">
                <a:latin typeface="+mj-lt"/>
              </a:rPr>
              <a:t>при </a:t>
            </a:r>
            <a:r>
              <a:rPr lang="ru-RU" sz="1800" b="1" smtClean="0">
                <a:latin typeface="+mj-lt"/>
              </a:rPr>
              <a:t>необходимости</a:t>
            </a:r>
            <a:r>
              <a:rPr lang="ru-RU" sz="1800" b="1" dirty="0">
                <a:latin typeface="+mj-lt"/>
              </a:rPr>
              <a:t>) – по 50 мл 2 раза в сутки.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8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Травматические повреждения</a:t>
            </a:r>
          </a:p>
        </p:txBody>
      </p:sp>
      <p:pic>
        <p:nvPicPr>
          <p:cNvPr id="17411" name="Picture 5" descr="Телята-травм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7875" y="1600200"/>
            <a:ext cx="3397250" cy="4530725"/>
          </a:xfrm>
          <a:noFill/>
        </p:spPr>
      </p:pic>
      <p:sp>
        <p:nvSpPr>
          <p:cNvPr id="5120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>
                <a:latin typeface="+mj-lt"/>
              </a:rPr>
              <a:t>Наружно, обильно, из спрей-флаконов, 1-2 раза в сутки.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Поражения копыт</a:t>
            </a:r>
          </a:p>
        </p:txBody>
      </p:sp>
      <p:pic>
        <p:nvPicPr>
          <p:cNvPr id="18435" name="Picture 7" descr="DSCN04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7588" y="1600200"/>
            <a:ext cx="2917825" cy="2189163"/>
          </a:xfrm>
          <a:noFill/>
        </p:spPr>
      </p:pic>
      <p:pic>
        <p:nvPicPr>
          <p:cNvPr id="18436" name="Picture 8" descr="DSCN04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17588" y="3941763"/>
            <a:ext cx="2917825" cy="2189162"/>
          </a:xfrm>
          <a:noFill/>
        </p:spPr>
      </p:pic>
      <p:sp>
        <p:nvSpPr>
          <p:cNvPr id="67593" name="Rectangle 9"/>
          <p:cNvSpPr>
            <a:spLocks noGrp="1" noChangeArrowheads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>
                <a:latin typeface="+mj-lt"/>
              </a:rPr>
              <a:t>   Некробактериозное поражение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>
                <a:latin typeface="+mj-lt"/>
              </a:rPr>
              <a:t>   (до обработки).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80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>
                <a:latin typeface="+mj-lt"/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>
                <a:latin typeface="+mj-lt"/>
              </a:rPr>
              <a:t>   Через 10 дней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>
                <a:latin typeface="+mj-lt"/>
              </a:rPr>
              <a:t>   после ежедневных ножных ванн с Монклавитом-1.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80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Монклавит-мази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для лечения поражений копытец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88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0"/>
            <a:ext cx="3886201" cy="3124200"/>
          </a:xfrm>
        </p:spPr>
      </p:pic>
      <p:pic>
        <p:nvPicPr>
          <p:cNvPr id="7" name="Содержимое 6" descr="IMG_920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86000"/>
            <a:ext cx="42291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Эндометриты </a:t>
            </a:r>
          </a:p>
        </p:txBody>
      </p:sp>
      <p:pic>
        <p:nvPicPr>
          <p:cNvPr id="19459" name="Picture 5" descr="Телята-Эндометрит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7875" y="1600200"/>
            <a:ext cx="3397250" cy="4530725"/>
          </a:xfrm>
          <a:noFill/>
        </p:spPr>
      </p:pic>
      <p:sp>
        <p:nvSpPr>
          <p:cNvPr id="5325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b="1" u="sng">
                <a:latin typeface="+mj-lt"/>
              </a:rPr>
              <a:t>Профилактика: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>
                <a:latin typeface="+mj-lt"/>
              </a:rPr>
              <a:t>150-200 мл на 2-ой день после отела;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b="1" u="sng">
                <a:latin typeface="+mj-lt"/>
              </a:rPr>
              <a:t>Лечение: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>
                <a:latin typeface="+mj-lt"/>
              </a:rPr>
              <a:t>200-250 мл 1 раз в сутки (2-5 введений в зависимости от тяжести процесса).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800">
              <a:latin typeface="+mj-lt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b="1">
                <a:latin typeface="+mj-lt"/>
              </a:rPr>
              <a:t>*</a:t>
            </a:r>
            <a:r>
              <a:rPr lang="ru-RU" sz="1800" b="1">
                <a:latin typeface="+mj-lt"/>
              </a:rPr>
              <a:t>) Вводят подогретым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b="1">
                <a:latin typeface="+mj-lt"/>
              </a:rPr>
              <a:t>     до 37-38˚С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Санация воздушной среды</a:t>
            </a:r>
          </a:p>
        </p:txBody>
      </p:sp>
      <p:pic>
        <p:nvPicPr>
          <p:cNvPr id="20483" name="Picture 5" descr="Телята-распыле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7875" y="1600200"/>
            <a:ext cx="3397250" cy="4530725"/>
          </a:xfrm>
          <a:noFill/>
        </p:spPr>
      </p:pic>
      <p:sp>
        <p:nvSpPr>
          <p:cNvPr id="55303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>
                <a:latin typeface="+mj-lt"/>
              </a:rPr>
              <a:t>В дозе 5 мл/м.куб. (глицерин 1:10),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>
                <a:latin typeface="+mj-lt"/>
              </a:rPr>
              <a:t>   экспозиция - 45-60 минут.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>
                <a:latin typeface="+mj-lt"/>
              </a:rPr>
              <a:t>   1 раз в 5-7 дней, аэрозольными генераторами холодного тумана с диаметром частиц до 20 мкм.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686800" cy="121920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Преимущества йод-полимерных антисептиков: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458200" cy="5105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latin typeface="+mj-lt"/>
              </a:rPr>
              <a:t>Сохраняют все свойства йода, а полимеры выполняют роль неспецифических сорбентов;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latin typeface="+mj-lt"/>
              </a:rPr>
              <a:t>Широкий спектр биологического действия;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latin typeface="+mj-lt"/>
              </a:rPr>
              <a:t>Высокий химиотерапевтический индекс;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latin typeface="+mj-lt"/>
              </a:rPr>
              <a:t>Полная параллель действия «</a:t>
            </a:r>
            <a:r>
              <a:rPr lang="en-US" sz="2400" b="1" dirty="0">
                <a:latin typeface="+mj-lt"/>
              </a:rPr>
              <a:t>in vitro-in vivo</a:t>
            </a:r>
            <a:r>
              <a:rPr lang="ru-RU" sz="2400" b="1" dirty="0">
                <a:latin typeface="+mj-lt"/>
              </a:rPr>
              <a:t>»;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latin typeface="+mj-lt"/>
              </a:rPr>
              <a:t>Позволяют немедленно начать лечение без предварительной идентификации возбудителя;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latin typeface="+mj-lt"/>
              </a:rPr>
              <a:t>Отсутствие появления устойчивых форм возбудителя;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latin typeface="+mj-lt"/>
              </a:rPr>
              <a:t>Быстрый и длительный лечебный эффект;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latin typeface="+mj-lt"/>
              </a:rPr>
              <a:t>Отсутствие кумулятивного </a:t>
            </a:r>
            <a:r>
              <a:rPr lang="ru-RU" sz="2400" b="1" dirty="0" smtClean="0">
                <a:latin typeface="+mj-lt"/>
              </a:rPr>
              <a:t>действия;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latin typeface="+mj-lt"/>
              </a:rPr>
              <a:t>Для санации воздушной среды.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latin typeface="+mj-lt"/>
              </a:rPr>
              <a:t>Замена антибиотиков применением </a:t>
            </a:r>
            <a:r>
              <a:rPr lang="ru-RU" sz="2400" b="1" dirty="0" err="1" smtClean="0">
                <a:latin typeface="+mj-lt"/>
              </a:rPr>
              <a:t>йод-полимеров</a:t>
            </a:r>
            <a:r>
              <a:rPr lang="ru-RU" sz="2400" b="1" dirty="0" smtClean="0">
                <a:latin typeface="+mj-lt"/>
              </a:rPr>
              <a:t>.</a:t>
            </a:r>
            <a:endParaRPr lang="ru-RU" sz="2400" b="1" dirty="0">
              <a:latin typeface="+mj-lt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Уровень содержания йода в молоке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52399" y="1935163"/>
          <a:ext cx="8763000" cy="3107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1"/>
                <a:gridCol w="1524000"/>
                <a:gridCol w="1600200"/>
                <a:gridCol w="1612083"/>
                <a:gridCol w="1816916"/>
              </a:tblGrid>
              <a:tr h="8842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Описание проб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проб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йода, мкг/л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жира, %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соматических клеток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52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&lt;2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3,24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8,76×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8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2,55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Оп. 1- аэрозольная обработка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62,3±28,5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3,80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9,94×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8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2,28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97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Оп. 2 - выпаивание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509,9±20,5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4,08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2,96×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8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1,07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Содержание йода в молоке при прерывистом введении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Монклавита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2438400"/>
          <a:ext cx="82296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Дни эксперимента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Дни взятия пробы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Среднее содержание йода ,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мкг/л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День 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Фоновые пробы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23±2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День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5-дневного курса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Монклавит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542±23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День 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3-й день после окончания курса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Монклавит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449±35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День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День  возобновления обработки кормов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Монклавитом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242±13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День 23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4-й день после прекращения введения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Монклавита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139±70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Свиноводство.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01000" cy="4378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>
                <a:latin typeface="+mj-lt"/>
              </a:rPr>
              <a:t>Профилактика и лечение маститов  у свиноматок;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>
                <a:latin typeface="+mj-lt"/>
              </a:rPr>
              <a:t>Профилактика и лечение </a:t>
            </a:r>
            <a:r>
              <a:rPr lang="ru-RU" sz="2800" dirty="0" smtClean="0">
                <a:latin typeface="+mj-lt"/>
              </a:rPr>
              <a:t>бронхопневмоний </a:t>
            </a:r>
            <a:r>
              <a:rPr lang="ru-RU" sz="2800" dirty="0">
                <a:latin typeface="+mj-lt"/>
              </a:rPr>
              <a:t>и расстройств ЖКТ у поросят;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>
                <a:latin typeface="+mj-lt"/>
              </a:rPr>
              <a:t>Профилактика послеоперационных  и посттравматических осложнений;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>
                <a:latin typeface="+mj-lt"/>
              </a:rPr>
              <a:t>Санация воздушной среды в присутствии животных</a:t>
            </a:r>
            <a:r>
              <a:rPr lang="ru-RU" sz="2800" dirty="0" smtClean="0">
                <a:latin typeface="+mj-lt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latin typeface="+mj-lt"/>
              </a:rPr>
              <a:t>Профилактика и лечение диспепсии у поросят.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/>
              <a:t>Профилактика и лечение</a:t>
            </a:r>
            <a:r>
              <a:rPr lang="ru-RU" sz="4000"/>
              <a:t> </a:t>
            </a:r>
            <a:r>
              <a:rPr lang="ru-RU" sz="3600"/>
              <a:t>расстройств</a:t>
            </a:r>
            <a:r>
              <a:rPr lang="ru-RU" sz="4000"/>
              <a:t> </a:t>
            </a:r>
            <a:r>
              <a:rPr lang="ru-RU" sz="3600"/>
              <a:t>ЖКТ молодняка</a:t>
            </a:r>
          </a:p>
        </p:txBody>
      </p:sp>
      <p:pic>
        <p:nvPicPr>
          <p:cNvPr id="22531" name="Picture 5" descr="Великая поездка 16+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371600"/>
            <a:ext cx="6400800" cy="3808413"/>
          </a:xfrm>
          <a:noFill/>
        </p:spPr>
      </p:pic>
      <p:sp>
        <p:nvSpPr>
          <p:cNvPr id="573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257800"/>
            <a:ext cx="8229600" cy="1371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dirty="0" smtClean="0">
                <a:latin typeface="+mj-lt"/>
              </a:rPr>
              <a:t>Теплый М-1 </a:t>
            </a:r>
            <a:r>
              <a:rPr lang="ru-RU" sz="3200" dirty="0">
                <a:latin typeface="+mj-lt"/>
              </a:rPr>
              <a:t>распыляют 1-2 раза в сутки </a:t>
            </a:r>
            <a:r>
              <a:rPr lang="ru-RU" sz="3200" dirty="0" smtClean="0">
                <a:latin typeface="+mj-lt"/>
              </a:rPr>
              <a:t>на </a:t>
            </a:r>
            <a:r>
              <a:rPr lang="ru-RU" sz="3200" dirty="0">
                <a:latin typeface="+mj-lt"/>
              </a:rPr>
              <a:t>вымя подсосных </a:t>
            </a:r>
            <a:r>
              <a:rPr lang="ru-RU" sz="3200" dirty="0" smtClean="0">
                <a:latin typeface="+mj-lt"/>
              </a:rPr>
              <a:t>свиноматок.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Травматические повреждения</a:t>
            </a:r>
          </a:p>
        </p:txBody>
      </p:sp>
      <p:pic>
        <p:nvPicPr>
          <p:cNvPr id="23555" name="Picture 5" descr="Лист 05 Поросята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6288" y="1600200"/>
            <a:ext cx="3400425" cy="4530725"/>
          </a:xfrm>
          <a:noFill/>
        </p:spPr>
      </p:pic>
      <p:sp>
        <p:nvSpPr>
          <p:cNvPr id="59399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>
                <a:latin typeface="+mj-lt"/>
              </a:rPr>
              <a:t>Обильно,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>
                <a:latin typeface="+mj-lt"/>
              </a:rPr>
              <a:t>   из спрей-флаконов, с захватом неповрежденной поверхности.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Профилактика микотоксикозов</a:t>
            </a:r>
          </a:p>
        </p:txBody>
      </p:sp>
      <p:pic>
        <p:nvPicPr>
          <p:cNvPr id="24579" name="Picture 5" descr="Лист 05 Порося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6288" y="1600200"/>
            <a:ext cx="3400425" cy="4530725"/>
          </a:xfrm>
          <a:noFill/>
        </p:spPr>
      </p:pic>
      <p:sp>
        <p:nvSpPr>
          <p:cNvPr id="6144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62200"/>
            <a:ext cx="4038600" cy="3768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>
                <a:latin typeface="+mj-lt"/>
              </a:rPr>
              <a:t>Для профилактики кормовых отравлений Монклавит-1 распыляют по кормам 1-2 раза в сутки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Монклавит-1 – внутрь, индивидуально</a:t>
            </a:r>
          </a:p>
        </p:txBody>
      </p:sp>
      <p:pic>
        <p:nvPicPr>
          <p:cNvPr id="25603" name="Picture 5" descr="НБ 28-03-06 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7875" y="1600200"/>
            <a:ext cx="3397250" cy="4530725"/>
          </a:xfrm>
          <a:noFill/>
        </p:spPr>
      </p:pic>
      <p:sp>
        <p:nvSpPr>
          <p:cNvPr id="6349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>
                <a:latin typeface="+mj-lt"/>
              </a:rPr>
              <a:t>В дозе 2-3 мл/кг массы тела, 2-3 раза в сутки в чистом виде или с небольшим количеством воды или 10%-ного раствора глюкозы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Санация воздушной среды</a:t>
            </a:r>
          </a:p>
        </p:txBody>
      </p:sp>
      <p:pic>
        <p:nvPicPr>
          <p:cNvPr id="26627" name="Picture 5" descr="Великая поездка 45+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7875" y="1600200"/>
            <a:ext cx="3397250" cy="4530725"/>
          </a:xfrm>
          <a:noFill/>
        </p:spPr>
      </p:pic>
      <p:sp>
        <p:nvSpPr>
          <p:cNvPr id="65543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>
                <a:latin typeface="+mj-lt"/>
              </a:rPr>
              <a:t>В дозе 5 мл/м.куб с глицерином (1:10) с экспозицией 45-60 минут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>
                <a:latin typeface="+mj-lt"/>
              </a:rPr>
              <a:t>Профилактика: 1 раз в 5-7 дней;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>
                <a:latin typeface="+mj-lt"/>
              </a:rPr>
              <a:t>Лечение: 1 раз в день (5-7 аэрозолей подряд)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Применение М-1 в птицеводстве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8229600" cy="4530725"/>
          </a:xfrm>
        </p:spPr>
        <p:txBody>
          <a:bodyPr/>
          <a:lstStyle/>
          <a:p>
            <a:pPr algn="just"/>
            <a:r>
              <a:rPr lang="ru-RU" dirty="0" smtClean="0"/>
              <a:t>Исследования по изучению эффективности </a:t>
            </a:r>
            <a:r>
              <a:rPr lang="ru-RU" dirty="0" err="1" smtClean="0"/>
              <a:t>Монклавита</a:t>
            </a:r>
            <a:r>
              <a:rPr lang="ru-RU" dirty="0" smtClean="0"/>
              <a:t> в отношении вируса гриппа А, подтип </a:t>
            </a:r>
            <a:r>
              <a:rPr lang="en-US" dirty="0" smtClean="0"/>
              <a:t>HSN1 </a:t>
            </a:r>
            <a:r>
              <a:rPr lang="ru-RU" dirty="0" smtClean="0"/>
              <a:t>показали, что </a:t>
            </a:r>
            <a:r>
              <a:rPr lang="ru-RU" dirty="0" err="1" smtClean="0"/>
              <a:t>Монклавит</a:t>
            </a:r>
            <a:r>
              <a:rPr lang="ru-RU" dirty="0" smtClean="0"/>
              <a:t> даже в разведении  в 20 раз в течении одного часа полностью инактивирует </a:t>
            </a:r>
            <a:r>
              <a:rPr lang="ru-RU" dirty="0" err="1" smtClean="0"/>
              <a:t>цитопатическую</a:t>
            </a:r>
            <a:r>
              <a:rPr lang="ru-RU" dirty="0" smtClean="0"/>
              <a:t> активность вируса гриппа кур, что позволяет рекомендовать его широкое применение в системе противоэпизоотических мероприятий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/>
              <a:t>Дезинфекция инкубационных яиц;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/>
              <a:t>Дезинфекция инкубационных и выводных шкафов;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/>
              <a:t>Аэрозольная санация воздушной среды в присутствии </a:t>
            </a:r>
            <a:r>
              <a:rPr lang="ru-RU" sz="2800" dirty="0" smtClean="0"/>
              <a:t>птицы, профилактика аспергиллезов и других микозов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 smtClean="0"/>
              <a:t>Профилактика гипотиреозов (недостаточность йода)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 smtClean="0"/>
              <a:t>Повышение естественной иммунологической реактивности организма птицы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 smtClean="0"/>
              <a:t>Обогащение йодом продукции птицеводства (яйцо, мясо)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МОНКЛАВИТ-1</a:t>
            </a:r>
            <a:r>
              <a:rPr lang="ru-RU" sz="4000" dirty="0"/>
              <a:t> – </a:t>
            </a:r>
            <a:r>
              <a:rPr lang="ru-RU" sz="4000" dirty="0" smtClean="0"/>
              <a:t>инновационный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err="1"/>
              <a:t>йод-полимерный</a:t>
            </a:r>
            <a:r>
              <a:rPr lang="ru-RU" sz="4000" dirty="0"/>
              <a:t> антисептик</a:t>
            </a:r>
          </a:p>
        </p:txBody>
      </p:sp>
      <p:pic>
        <p:nvPicPr>
          <p:cNvPr id="9219" name="Picture 10" descr="Монклавит флаконы 110, 350 мл для E-ma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1713" y="1920875"/>
            <a:ext cx="2949575" cy="4433888"/>
          </a:xfrm>
          <a:noFill/>
        </p:spPr>
      </p:pic>
      <p:sp>
        <p:nvSpPr>
          <p:cNvPr id="10247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191000" y="1905000"/>
            <a:ext cx="4724400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>
                <a:latin typeface="+mj-lt"/>
              </a:rPr>
              <a:t>Антибактериальный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latin typeface="+mj-lt"/>
              </a:rPr>
              <a:t>Фунгицидный</a:t>
            </a:r>
            <a:endParaRPr lang="ru-RU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latin typeface="+mj-lt"/>
              </a:rPr>
              <a:t>Вирулицидный</a:t>
            </a:r>
            <a:endParaRPr lang="ru-RU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>
                <a:latin typeface="+mj-lt"/>
              </a:rPr>
              <a:t>Ранозаживляющий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Противовоспалительный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latin typeface="+mj-lt"/>
              </a:rPr>
              <a:t>Профилактирующий</a:t>
            </a:r>
            <a:r>
              <a:rPr lang="ru-RU" dirty="0" smtClean="0">
                <a:latin typeface="+mj-lt"/>
              </a:rPr>
              <a:t> йодную недостаточность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Санирующий среду обитания животных</a:t>
            </a:r>
            <a:endParaRPr lang="ru-RU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>
                <a:latin typeface="+mj-lt"/>
              </a:rPr>
              <a:t>Регенерирующий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>
                <a:latin typeface="+mj-lt"/>
              </a:rPr>
              <a:t>   </a:t>
            </a:r>
            <a:endParaRPr lang="ru-RU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400" y="914400"/>
            <a:ext cx="8153400" cy="5216525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dirty="0" smtClean="0">
                <a:latin typeface="+mj-lt"/>
              </a:rPr>
              <a:t>Основным методом создания обогащенных продуктов питания для человека является включение в рацион  для животных более высоких доз соответствующих добавок.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dirty="0" smtClean="0">
                <a:latin typeface="+mj-lt"/>
              </a:rPr>
              <a:t>Целью наших исследований было изучить влияние  препарата </a:t>
            </a:r>
            <a:r>
              <a:rPr lang="ru-RU" sz="3200" dirty="0" err="1" smtClean="0">
                <a:latin typeface="+mj-lt"/>
              </a:rPr>
              <a:t>Монклавита</a:t>
            </a:r>
            <a:r>
              <a:rPr lang="ru-RU" sz="3200" dirty="0" smtClean="0">
                <a:latin typeface="+mj-lt"/>
              </a:rPr>
              <a:t> – 1  (М-1) на организм кур, а так же на качество мяса и яиц.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В опытах было изучено влияние различных режимов выпаивания М-1 с питьевой водой на яичную и мясную продуктивность кур- несушек (породы </a:t>
            </a:r>
            <a:r>
              <a:rPr lang="ru-RU" dirty="0" err="1" smtClean="0">
                <a:latin typeface="+mj-lt"/>
              </a:rPr>
              <a:t>Хайсекс-Браун</a:t>
            </a:r>
            <a:r>
              <a:rPr lang="ru-RU" dirty="0" smtClean="0">
                <a:latin typeface="+mj-lt"/>
              </a:rPr>
              <a:t>).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1-я </a:t>
            </a:r>
            <a:r>
              <a:rPr lang="ru-RU" sz="2800" dirty="0" smtClean="0">
                <a:latin typeface="+mj-lt"/>
              </a:rPr>
              <a:t>опытная группа -  использовали обычную питьевую воду с добавление 10 мл М-1 на 1 литр, ежедневно.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latin typeface="+mj-lt"/>
              </a:rPr>
              <a:t>2-я опытная группа - через день.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latin typeface="+mj-lt"/>
              </a:rPr>
              <a:t>3-я опытная группа - 5 суток с М-1, затем 5 суток без добавки М-1  и т.д.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latin typeface="+mj-lt"/>
              </a:rPr>
              <a:t>4-ая группа была контрольной и М-1 </a:t>
            </a:r>
            <a:r>
              <a:rPr lang="ru-RU" dirty="0" smtClean="0">
                <a:latin typeface="+mj-lt"/>
              </a:rPr>
              <a:t>не использовали.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762000"/>
          <a:ext cx="8305800" cy="5044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22030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Группа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Живая</a:t>
                      </a:r>
                      <a:r>
                        <a:rPr lang="ru-RU" sz="2400" baseline="0" dirty="0" smtClean="0"/>
                        <a:t> масса в начале опыта, 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Живая масса в конце опыта, г</a:t>
                      </a:r>
                      <a:endParaRPr lang="ru-RU" sz="2400" dirty="0"/>
                    </a:p>
                  </a:txBody>
                  <a:tcPr/>
                </a:tc>
              </a:tr>
              <a:tr h="106570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Контрольная гр.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1404 ± 70</a:t>
                      </a:r>
                      <a:endParaRPr lang="ru-RU" sz="4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1540 ± 77 </a:t>
                      </a:r>
                      <a:endParaRPr lang="ru-RU" sz="4800" dirty="0">
                        <a:latin typeface="+mj-lt"/>
                      </a:endParaRPr>
                    </a:p>
                  </a:txBody>
                  <a:tcPr/>
                </a:tc>
              </a:tr>
              <a:tr h="92302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1-я</a:t>
                      </a:r>
                      <a:r>
                        <a:rPr lang="ru-RU" sz="2800" baseline="0" dirty="0" smtClean="0"/>
                        <a:t> гр. опыт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1408 ± 84 </a:t>
                      </a:r>
                      <a:endParaRPr lang="ru-RU" sz="4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1485 ± 74 </a:t>
                      </a:r>
                      <a:endParaRPr lang="ru-RU" sz="4800" dirty="0">
                        <a:latin typeface="+mj-lt"/>
                      </a:endParaRPr>
                    </a:p>
                  </a:txBody>
                  <a:tcPr/>
                </a:tc>
              </a:tr>
              <a:tr h="91748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2-я гр.</a:t>
                      </a:r>
                      <a:r>
                        <a:rPr lang="ru-RU" sz="2800" baseline="0" dirty="0" smtClean="0"/>
                        <a:t> опыт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1410 ± 72</a:t>
                      </a:r>
                      <a:endParaRPr lang="ru-RU" sz="4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1485 ± 81</a:t>
                      </a:r>
                      <a:endParaRPr lang="ru-RU" sz="4800" dirty="0">
                        <a:latin typeface="+mj-lt"/>
                      </a:endParaRPr>
                    </a:p>
                  </a:txBody>
                  <a:tcPr/>
                </a:tc>
              </a:tr>
              <a:tr h="91748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3-я гр.</a:t>
                      </a:r>
                      <a:r>
                        <a:rPr lang="ru-RU" sz="2800" baseline="0" dirty="0" smtClean="0"/>
                        <a:t> опыт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1405 ± 71 </a:t>
                      </a:r>
                      <a:endParaRPr lang="ru-RU" sz="4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1485 ± 78 </a:t>
                      </a:r>
                      <a:endParaRPr lang="ru-RU" sz="4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Яичная продуктивность за период опыта (93 суток)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81000" y="2133600"/>
          <a:ext cx="82296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7924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опыт.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опыт.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опыт.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9248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яиц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1 куру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85,2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89,2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92480">
                <a:tc v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Товарное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64,6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75,9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87,75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9248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масса 1 яйца в 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50,77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54,05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51,65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53,49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400" y="1524000"/>
            <a:ext cx="8153400" cy="4606925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 smtClean="0">
                <a:latin typeface="+mj-lt"/>
              </a:rPr>
              <a:t>Масса скорлупы яиц так же была выше в опытных группах, по сравнению с контрольной: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 smtClean="0">
                <a:latin typeface="+mj-lt"/>
              </a:rPr>
              <a:t>в 1-ой – на 8,96%,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 smtClean="0">
                <a:latin typeface="+mj-lt"/>
              </a:rPr>
              <a:t>во 2-ой - на 9,83%,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 smtClean="0">
                <a:latin typeface="+mj-lt"/>
              </a:rPr>
              <a:t>в 3-ей - на 10,40%.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8229600" cy="4683125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 smtClean="0">
                <a:latin typeface="+mj-lt"/>
              </a:rPr>
              <a:t>Масса желтка была выше в опытных группах: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 smtClean="0">
                <a:latin typeface="+mj-lt"/>
              </a:rPr>
              <a:t>в 1-ой - на 12,67%,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 smtClean="0">
                <a:latin typeface="+mj-lt"/>
              </a:rPr>
              <a:t>во 2-ой – на 14,15%,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 smtClean="0">
                <a:latin typeface="+mj-lt"/>
              </a:rPr>
              <a:t>в 3- ей – на 14,54 %.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1371600"/>
            <a:ext cx="8305800" cy="4759325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 smtClean="0">
                <a:latin typeface="+mj-lt"/>
              </a:rPr>
              <a:t>Масса белка в яйце у опытных групп превышала по сравнению с контрольной группой: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 smtClean="0">
                <a:latin typeface="+mj-lt"/>
              </a:rPr>
              <a:t>в 1-ой – на 5,06%,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 smtClean="0">
                <a:latin typeface="+mj-lt"/>
              </a:rPr>
              <a:t>во 2-ой – на 4,97%,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 smtClean="0">
                <a:latin typeface="+mj-lt"/>
              </a:rPr>
              <a:t>в 3-ей – на 5,21%.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8077200" cy="4911725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400" dirty="0" smtClean="0">
                <a:latin typeface="+mj-lt"/>
              </a:rPr>
              <a:t>Скорлупа от кур контрольной группы имела толщину – 367 мкм;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400" dirty="0" smtClean="0">
                <a:latin typeface="+mj-lt"/>
              </a:rPr>
              <a:t>а опытных групп – 388 мкм,  что обеспечивало прочную структуру яйца и лучшую устойчивость к бою.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4000" dirty="0" smtClean="0">
              <a:latin typeface="+mj-lt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400" y="1447800"/>
            <a:ext cx="8153400" cy="4683125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dirty="0" smtClean="0">
                <a:latin typeface="+mj-lt"/>
              </a:rPr>
              <a:t>Микробиологические исследования на наличие </a:t>
            </a:r>
            <a:r>
              <a:rPr lang="ru-RU" sz="3200" dirty="0" err="1" smtClean="0">
                <a:latin typeface="+mj-lt"/>
              </a:rPr>
              <a:t>клостридий</a:t>
            </a:r>
            <a:r>
              <a:rPr lang="ru-RU" sz="3200" dirty="0" smtClean="0">
                <a:latin typeface="+mj-lt"/>
              </a:rPr>
              <a:t> , патогенных стафилококков, протея не подтвердили их присутствия. Плесневые и дрожжеподобные грибы в  82% проб так же не обнаружены. Однако показатель </a:t>
            </a:r>
            <a:r>
              <a:rPr lang="ru-RU" sz="3200" dirty="0" err="1" smtClean="0">
                <a:latin typeface="+mj-lt"/>
              </a:rPr>
              <a:t>КМАФАнМ</a:t>
            </a:r>
            <a:r>
              <a:rPr lang="ru-RU" sz="3200" dirty="0" smtClean="0">
                <a:latin typeface="+mj-lt"/>
              </a:rPr>
              <a:t> в смывах из клоаки у кур контрольной группы, был на порядок выше, чем в опытных группах.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400" y="838200"/>
            <a:ext cx="8153400" cy="601980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dirty="0" smtClean="0">
                <a:latin typeface="+mj-lt"/>
              </a:rPr>
              <a:t>При определении содержания йода в желтке яиц у кур контрольной группы за период наблюдения отмечено его увеличение (в мкг/ кг): с 290±40 до 376±76 (в возрасте 180 суток) и до 620±59 (в возрасте 216 суток).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dirty="0" smtClean="0">
                <a:latin typeface="+mj-lt"/>
              </a:rPr>
              <a:t>В желтке яиц полученных от кур опытных групп обнаружено достоверное (</a:t>
            </a:r>
            <a:r>
              <a:rPr lang="ru-RU" sz="3200" dirty="0" err="1" smtClean="0">
                <a:latin typeface="+mj-lt"/>
              </a:rPr>
              <a:t>p</a:t>
            </a:r>
            <a:r>
              <a:rPr lang="ru-RU" sz="3200" dirty="0" smtClean="0">
                <a:latin typeface="+mj-lt"/>
              </a:rPr>
              <a:t>&lt;0.001) </a:t>
            </a:r>
            <a:r>
              <a:rPr lang="ru-RU" sz="3200" b="1" dirty="0" smtClean="0">
                <a:latin typeface="+mj-lt"/>
              </a:rPr>
              <a:t>повышение содержание йода в десятки раз (до 1315-10560 мкг/кг)</a:t>
            </a:r>
            <a:r>
              <a:rPr lang="ru-RU" sz="3200" dirty="0" smtClean="0">
                <a:latin typeface="+mj-lt"/>
              </a:rPr>
              <a:t>, по сравнению с контрольной.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ctr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МОНКЛАВИТ- МАЗЬ</a:t>
            </a:r>
          </a:p>
        </p:txBody>
      </p:sp>
      <p:pic>
        <p:nvPicPr>
          <p:cNvPr id="10243" name="Содержимое 4" descr="ФОТО - ФАСОВКИ МАЗИ 50Г И 250Г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819400"/>
            <a:ext cx="4267200" cy="2716213"/>
          </a:xfrm>
        </p:spPr>
      </p:pic>
      <p:sp>
        <p:nvSpPr>
          <p:cNvPr id="1024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indent="-6350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Содержит водорастворимый комплекс  йода на полимерной основе. Это однородная, густая, вязкая масса темно-коричневого цвета со слабым запахом йода, с выраженной адгезией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29" name="TextBox 5"/>
          <p:cNvSpPr txBox="1">
            <a:spLocks noChangeArrowheads="1"/>
          </p:cNvSpPr>
          <p:nvPr/>
        </p:nvSpPr>
        <p:spPr bwMode="auto">
          <a:xfrm>
            <a:off x="533400" y="4572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Содержание йода в сыром и вареном курином мясе, мкг/кг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305800" cy="473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914400"/>
                <a:gridCol w="914400"/>
                <a:gridCol w="838200"/>
                <a:gridCol w="914400"/>
                <a:gridCol w="990600"/>
                <a:gridCol w="1066800"/>
                <a:gridCol w="914400"/>
              </a:tblGrid>
              <a:tr h="914400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Описание пробы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концентрация йода, мкг/кг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Потери йода при</a:t>
                      </a:r>
                      <a:r>
                        <a:rPr lang="ru-RU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варке, %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Мясо сырое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Вареное мясо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Полученный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бульон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Бедро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Грудка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14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Бедро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Грудка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Бедро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Грудка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Кура-несушка, до выпаивания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Монклавит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(контроль)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68±6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59±19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-100%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-100%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Кура-несушка,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после выпаивания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Монклавит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380±13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219±51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-77%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-74%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3886200" cy="5157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1371600"/>
            <a:ext cx="312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Обогащение питьевой воды в водопроводе на птицефабрике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Монклавитом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через дозатор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Резюме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Проведенные исследования показали, что йод полимер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Монклавит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(раствор и мазь) обладают выраженными антисептическими и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дезинфицирующими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свойствами,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способствуют усилению иммунитета (специфического и неспецифического), увеличению продуктивности и улучшению качества получаемой продукции; являются лечебным и профилактическим препаратом и могут использоваться в современной ветеринарии как неспецифические химические стимуляторы роста и развития животных.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7912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>
                <a:latin typeface="+mj-lt"/>
              </a:rPr>
              <a:t> 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4000" dirty="0">
              <a:latin typeface="+mj-lt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000" b="1" dirty="0" smtClean="0">
                <a:latin typeface="+mj-lt"/>
              </a:rPr>
              <a:t>СПАСИБО </a:t>
            </a:r>
            <a:r>
              <a:rPr lang="ru-RU" sz="4000" b="1" dirty="0">
                <a:latin typeface="+mj-lt"/>
              </a:rPr>
              <a:t>ЗА ВНИМАНИЕ !</a:t>
            </a:r>
            <a:r>
              <a:rPr lang="ru-RU" b="1" dirty="0">
                <a:latin typeface="+mj-lt"/>
              </a:rPr>
              <a:t/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/>
            </a:r>
            <a:br>
              <a:rPr lang="ru-RU" b="1" dirty="0">
                <a:latin typeface="+mj-lt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Thank You for your attention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!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Кожная проба на кролике</a:t>
            </a:r>
            <a:endParaRPr lang="ru-RU" dirty="0"/>
          </a:p>
        </p:txBody>
      </p:sp>
      <p:pic>
        <p:nvPicPr>
          <p:cNvPr id="7" name="Рисунок 6" descr="20130111_184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190750"/>
            <a:ext cx="3835400" cy="2876550"/>
          </a:xfrm>
          <a:prstGeom prst="rect">
            <a:avLst/>
          </a:prstGeom>
        </p:spPr>
      </p:pic>
      <p:pic>
        <p:nvPicPr>
          <p:cNvPr id="9" name="Содержимое 8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" y="2209800"/>
            <a:ext cx="3733800" cy="2895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Проба на конъюнктиве</a:t>
            </a:r>
            <a:endParaRPr lang="ru-RU" dirty="0"/>
          </a:p>
        </p:txBody>
      </p:sp>
      <p:pic>
        <p:nvPicPr>
          <p:cNvPr id="6" name="Содержимое 5" descr="20130528_1326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67000"/>
            <a:ext cx="4038600" cy="2885221"/>
          </a:xfrm>
        </p:spPr>
      </p:pic>
      <p:pic>
        <p:nvPicPr>
          <p:cNvPr id="8" name="Содержимое 7" descr="20130528_13253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67000"/>
            <a:ext cx="3860800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Заживление при термическом ожоге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30618_1419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26072"/>
            <a:ext cx="4038600" cy="4223493"/>
          </a:xfrm>
        </p:spPr>
      </p:pic>
      <p:pic>
        <p:nvPicPr>
          <p:cNvPr id="7" name="Содержимое 6" descr="20130618_1416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81200"/>
            <a:ext cx="4183592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/>
            <a:r>
              <a:rPr lang="ru-RU" sz="2800" smtClean="0"/>
              <a:t>Биоцидные свойства М-1</a:t>
            </a:r>
          </a:p>
        </p:txBody>
      </p:sp>
      <p:sp>
        <p:nvSpPr>
          <p:cNvPr id="11267" name="Line 413"/>
          <p:cNvSpPr>
            <a:spLocks noChangeShapeType="1"/>
          </p:cNvSpPr>
          <p:nvPr/>
        </p:nvSpPr>
        <p:spPr bwMode="auto">
          <a:xfrm>
            <a:off x="2416175" y="1463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19115" name="Group 1355"/>
          <p:cNvGraphicFramePr>
            <a:graphicFrameLocks noGrp="1"/>
          </p:cNvGraphicFramePr>
          <p:nvPr/>
        </p:nvGraphicFramePr>
        <p:xfrm>
          <a:off x="381000" y="914400"/>
          <a:ext cx="8534400" cy="4914904"/>
        </p:xfrm>
        <a:graphic>
          <a:graphicData uri="http://schemas.openxmlformats.org/drawingml/2006/table">
            <a:tbl>
              <a:tblPr/>
              <a:tblGrid>
                <a:gridCol w="1828800"/>
                <a:gridCol w="533400"/>
                <a:gridCol w="533400"/>
                <a:gridCol w="457200"/>
                <a:gridCol w="392113"/>
                <a:gridCol w="477837"/>
                <a:gridCol w="479425"/>
                <a:gridCol w="479425"/>
                <a:gridCol w="477838"/>
                <a:gridCol w="479425"/>
                <a:gridCol w="479425"/>
                <a:gridCol w="479425"/>
                <a:gridCol w="477837"/>
                <a:gridCol w="481013"/>
                <a:gridCol w="477837"/>
              </a:tblGrid>
              <a:tr h="3349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Культуры микроорганизмов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Рост (+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−) культур после инкубирования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Неразведённый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1:2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1:4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1:8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1:16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1:32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1:64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Candida albicans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 pachydermatis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Aspergillus fumigatus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Aspergillus niger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Pen. granulatum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Tr. mentagrophytes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Microsporum canis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aureus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Pseud. aeruginosa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E.coli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Proteus vulgaris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4800" y="1295400"/>
            <a:ext cx="8229600" cy="4434840"/>
          </a:xfrm>
        </p:spPr>
        <p:txBody>
          <a:bodyPr/>
          <a:lstStyle/>
          <a:p>
            <a:pPr marL="6350" indent="174625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изучении действия Монклавита-1 на музейные штаммы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бруцелл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Brucella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abortis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16/4,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Brucella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melitensis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К-24 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Brucella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canis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« Т» -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отмечено его бактерицидное действие в разведениях 1:2 – 1 : 16, что подтверждает его высокую и надежную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биоцидность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 микроорганизмам . Бактерицидные свойства препарата усиливаются при его нагревании до 40 °С.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1734</Words>
  <Application>Microsoft PowerPoint</Application>
  <PresentationFormat>Экран (4:3)</PresentationFormat>
  <Paragraphs>438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Поток</vt:lpstr>
      <vt:lpstr>Слайд 1</vt:lpstr>
      <vt:lpstr>Преимущества йод-полимерных антисептиков:</vt:lpstr>
      <vt:lpstr>МОНКЛАВИТ-1 – инновационный йод-полимерный антисептик</vt:lpstr>
      <vt:lpstr>МОНКЛАВИТ- МАЗЬ</vt:lpstr>
      <vt:lpstr>Кожная проба на кролике</vt:lpstr>
      <vt:lpstr>Проба на конъюнктиве</vt:lpstr>
      <vt:lpstr>Заживление при термическом ожоге</vt:lpstr>
      <vt:lpstr>Биоцидные свойства М-1</vt:lpstr>
      <vt:lpstr>Слайд 9</vt:lpstr>
      <vt:lpstr>Слайд 10</vt:lpstr>
      <vt:lpstr>Общие показания к применению в скотоводстве:</vt:lpstr>
      <vt:lpstr>Слайд 12</vt:lpstr>
      <vt:lpstr>Профилактика маститов</vt:lpstr>
      <vt:lpstr>Диспепсия телят</vt:lpstr>
      <vt:lpstr>Травматические повреждения</vt:lpstr>
      <vt:lpstr>Поражения копыт</vt:lpstr>
      <vt:lpstr>Использование Монклавит-мази для лечения поражений копытец</vt:lpstr>
      <vt:lpstr>Эндометриты </vt:lpstr>
      <vt:lpstr>Санация воздушной среды</vt:lpstr>
      <vt:lpstr>Уровень содержания йода в молоке</vt:lpstr>
      <vt:lpstr>Содержание йода в молоке при прерывистом введении Монклавита</vt:lpstr>
      <vt:lpstr>Свиноводство.</vt:lpstr>
      <vt:lpstr>Профилактика и лечение расстройств ЖКТ молодняка</vt:lpstr>
      <vt:lpstr>Травматические повреждения</vt:lpstr>
      <vt:lpstr>Профилактика микотоксикозов</vt:lpstr>
      <vt:lpstr>Монклавит-1 – внутрь, индивидуально</vt:lpstr>
      <vt:lpstr>Санация воздушной среды</vt:lpstr>
      <vt:lpstr>Применение М-1 в птицеводстве </vt:lpstr>
      <vt:lpstr>Слайд 29</vt:lpstr>
      <vt:lpstr>Слайд 30</vt:lpstr>
      <vt:lpstr>Слайд 31</vt:lpstr>
      <vt:lpstr>Слайд 32</vt:lpstr>
      <vt:lpstr>Яичная продуктивность за период опыта (93 суток)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Резюме</vt:lpstr>
      <vt:lpstr>Слайд 43</vt:lpstr>
    </vt:vector>
  </TitlesOfParts>
  <Company>VetManShip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ЙОД-ПОЛИМЕРНЫЕ АНТИСЕПТИКИ В ЖИВОТНОВОДСТВЕ. ПЕРСПЕКТИВЫ ИСПОЛЬЗОВАНИЯ.</dc:title>
  <dc:creator>Anna</dc:creator>
  <cp:lastModifiedBy>зоог</cp:lastModifiedBy>
  <cp:revision>90</cp:revision>
  <dcterms:created xsi:type="dcterms:W3CDTF">2005-08-24T12:37:24Z</dcterms:created>
  <dcterms:modified xsi:type="dcterms:W3CDTF">2015-04-06T13:23:04Z</dcterms:modified>
</cp:coreProperties>
</file>