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otham" panose="020B0604020202020204" charset="0"/>
      <p:regular r:id="rId18"/>
    </p:embeddedFont>
    <p:embeddedFont>
      <p:font typeface="Gotham Bold" panose="020B0604020202020204" charset="0"/>
      <p:regular r:id="rId19"/>
    </p:embeddedFont>
    <p:embeddedFont>
      <p:font typeface="Gotham Italics" panose="020B0604020202020204" charset="0"/>
      <p:regular r:id="rId20"/>
    </p:embeddedFont>
    <p:embeddedFont>
      <p:font typeface="Lato" panose="020F0502020204030203" pitchFamily="34" charset="0"/>
      <p:regular r:id="rId21"/>
    </p:embeddedFont>
    <p:embeddedFont>
      <p:font typeface="Lato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99" d="100"/>
          <a:sy n="99" d="100"/>
        </p:scale>
        <p:origin x="6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972" y="0"/>
            <a:ext cx="18796844" cy="10287000"/>
          </a:xfrm>
          <a:custGeom>
            <a:avLst/>
            <a:gdLst/>
            <a:ahLst/>
            <a:cxnLst/>
            <a:rect l="l" t="t" r="r" b="b"/>
            <a:pathLst>
              <a:path w="18796844" h="10287000">
                <a:moveTo>
                  <a:pt x="0" y="0"/>
                </a:moveTo>
                <a:lnTo>
                  <a:pt x="18796844" y="0"/>
                </a:lnTo>
                <a:lnTo>
                  <a:pt x="187968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87255" y="0"/>
            <a:ext cx="8250027" cy="10287000"/>
            <a:chOff x="0" y="0"/>
            <a:chExt cx="2790750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0750" cy="3479800"/>
            </a:xfrm>
            <a:custGeom>
              <a:avLst/>
              <a:gdLst/>
              <a:ahLst/>
              <a:cxnLst/>
              <a:rect l="l" t="t" r="r" b="b"/>
              <a:pathLst>
                <a:path w="2790750" h="3479800">
                  <a:moveTo>
                    <a:pt x="2666290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6290" y="0"/>
                  </a:lnTo>
                  <a:cubicBezTo>
                    <a:pt x="2734870" y="0"/>
                    <a:pt x="2790750" y="55880"/>
                    <a:pt x="2790750" y="124460"/>
                  </a:cubicBezTo>
                  <a:lnTo>
                    <a:pt x="2790750" y="3355340"/>
                  </a:lnTo>
                  <a:cubicBezTo>
                    <a:pt x="2790750" y="3423920"/>
                    <a:pt x="2734870" y="3479800"/>
                    <a:pt x="2666290" y="34798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859924" y="2434382"/>
            <a:ext cx="3098710" cy="1830209"/>
            <a:chOff x="0" y="0"/>
            <a:chExt cx="4131613" cy="2440279"/>
          </a:xfrm>
        </p:grpSpPr>
        <p:sp>
          <p:nvSpPr>
            <p:cNvPr id="6" name="TextBox 6"/>
            <p:cNvSpPr txBox="1"/>
            <p:nvPr/>
          </p:nvSpPr>
          <p:spPr>
            <a:xfrm>
              <a:off x="0" y="-19050"/>
              <a:ext cx="4131613" cy="142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</a:pPr>
              <a:r>
                <a:rPr lang="en-US" sz="2199" spc="-65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Запуск обновленной технологической платформы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133025"/>
              <a:ext cx="4131613" cy="2196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  <a:spcBef>
                  <a:spcPct val="0"/>
                </a:spcBef>
              </a:pPr>
              <a:endParaRPr/>
            </a:p>
            <a:p>
              <a:pPr algn="l">
                <a:lnSpc>
                  <a:spcPts val="2660"/>
                </a:lnSpc>
                <a:spcBef>
                  <a:spcPct val="0"/>
                </a:spcBef>
              </a:pPr>
              <a:r>
                <a:rPr lang="en-US" sz="1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Внедрение интегрированной системы поможет достигнуть наших целей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627736" y="2461372"/>
            <a:ext cx="833504" cy="833504"/>
            <a:chOff x="0" y="0"/>
            <a:chExt cx="1111339" cy="1111339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1111339" cy="1111339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Freeform 11"/>
            <p:cNvSpPr/>
            <p:nvPr/>
          </p:nvSpPr>
          <p:spPr>
            <a:xfrm>
              <a:off x="397581" y="376762"/>
              <a:ext cx="316178" cy="357815"/>
            </a:xfrm>
            <a:custGeom>
              <a:avLst/>
              <a:gdLst/>
              <a:ahLst/>
              <a:cxnLst/>
              <a:rect l="l" t="t" r="r" b="b"/>
              <a:pathLst>
                <a:path w="316178" h="357815">
                  <a:moveTo>
                    <a:pt x="0" y="0"/>
                  </a:moveTo>
                  <a:lnTo>
                    <a:pt x="316177" y="0"/>
                  </a:lnTo>
                  <a:lnTo>
                    <a:pt x="316177" y="357815"/>
                  </a:lnTo>
                  <a:lnTo>
                    <a:pt x="0" y="357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956020" y="502214"/>
            <a:ext cx="9204038" cy="9278701"/>
            <a:chOff x="0" y="0"/>
            <a:chExt cx="18316116" cy="184646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314056" cy="18464696"/>
            </a:xfrm>
            <a:custGeom>
              <a:avLst/>
              <a:gdLst/>
              <a:ahLst/>
              <a:cxnLst/>
              <a:rect l="l" t="t" r="r" b="b"/>
              <a:pathLst>
                <a:path w="18314056" h="18464696">
                  <a:moveTo>
                    <a:pt x="0" y="16935821"/>
                  </a:moveTo>
                  <a:lnTo>
                    <a:pt x="0" y="1528877"/>
                  </a:lnTo>
                  <a:cubicBezTo>
                    <a:pt x="0" y="683194"/>
                    <a:pt x="381199" y="0"/>
                    <a:pt x="853062" y="0"/>
                  </a:cubicBezTo>
                  <a:lnTo>
                    <a:pt x="17460995" y="0"/>
                  </a:lnTo>
                  <a:cubicBezTo>
                    <a:pt x="17932856" y="0"/>
                    <a:pt x="18314056" y="683194"/>
                    <a:pt x="18314056" y="1528877"/>
                  </a:cubicBezTo>
                  <a:lnTo>
                    <a:pt x="18314056" y="16932128"/>
                  </a:lnTo>
                  <a:cubicBezTo>
                    <a:pt x="18314056" y="17777809"/>
                    <a:pt x="17932856" y="18461005"/>
                    <a:pt x="17460995" y="18461005"/>
                  </a:cubicBezTo>
                  <a:lnTo>
                    <a:pt x="853062" y="18461005"/>
                  </a:lnTo>
                  <a:cubicBezTo>
                    <a:pt x="383260" y="18464696"/>
                    <a:pt x="0" y="17781504"/>
                    <a:pt x="0" y="16935821"/>
                  </a:cubicBezTo>
                  <a:close/>
                </a:path>
              </a:pathLst>
            </a:custGeom>
            <a:blipFill>
              <a:blip r:embed="rId6"/>
              <a:stretch>
                <a:fillRect l="-24556" r="-2664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028700" y="1028700"/>
            <a:ext cx="3954464" cy="720042"/>
          </a:xfrm>
          <a:custGeom>
            <a:avLst/>
            <a:gdLst/>
            <a:ahLst/>
            <a:cxnLst/>
            <a:rect l="l" t="t" r="r" b="b"/>
            <a:pathLst>
              <a:path w="3954464" h="720042">
                <a:moveTo>
                  <a:pt x="0" y="0"/>
                </a:moveTo>
                <a:lnTo>
                  <a:pt x="3954464" y="0"/>
                </a:lnTo>
                <a:lnTo>
                  <a:pt x="3954464" y="720042"/>
                </a:lnTo>
                <a:lnTo>
                  <a:pt x="0" y="720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29275" y="920411"/>
            <a:ext cx="3154105" cy="3027941"/>
          </a:xfrm>
          <a:custGeom>
            <a:avLst/>
            <a:gdLst/>
            <a:ahLst/>
            <a:cxnLst/>
            <a:rect l="l" t="t" r="r" b="b"/>
            <a:pathLst>
              <a:path w="3154105" h="3027941">
                <a:moveTo>
                  <a:pt x="0" y="0"/>
                </a:moveTo>
                <a:lnTo>
                  <a:pt x="3154105" y="0"/>
                </a:lnTo>
                <a:lnTo>
                  <a:pt x="3154105" y="3027942"/>
                </a:lnTo>
                <a:lnTo>
                  <a:pt x="0" y="3027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7585865"/>
            <a:ext cx="9147262" cy="134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Каникулярная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программа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в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городском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формате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для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детей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-RU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-16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лет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на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базе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Санкт-Петербургского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государственного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университета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ветеринарной</a:t>
            </a:r>
            <a:r>
              <a:rPr lang="en-US" sz="25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медицины</a:t>
            </a:r>
            <a:endParaRPr lang="en-US" sz="2599" dirty="0">
              <a:solidFill>
                <a:srgbClr val="19191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5091875"/>
            <a:ext cx="7910756" cy="56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8"/>
              </a:lnSpc>
            </a:pPr>
            <a:r>
              <a:rPr lang="en-US" sz="4148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Городской клуб для детей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2845" y="6028864"/>
            <a:ext cx="7773482" cy="1449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88"/>
              </a:lnSpc>
            </a:pPr>
            <a:r>
              <a:rPr lang="en-US" sz="10888" dirty="0">
                <a:solidFill>
                  <a:srgbClr val="112B8E"/>
                </a:solidFill>
                <a:latin typeface="Gotham Bold"/>
                <a:ea typeface="Gotham Bold"/>
                <a:cs typeface="Gotham Bold"/>
                <a:sym typeface="Gotham Bold"/>
              </a:rPr>
              <a:t>PRO-ЛЕТО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B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71500" y="0"/>
            <a:ext cx="7973280" cy="10287000"/>
            <a:chOff x="0" y="0"/>
            <a:chExt cx="269713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7134" cy="3479800"/>
            </a:xfrm>
            <a:custGeom>
              <a:avLst/>
              <a:gdLst/>
              <a:ahLst/>
              <a:cxnLst/>
              <a:rect l="l" t="t" r="r" b="b"/>
              <a:pathLst>
                <a:path w="2697134" h="3479800">
                  <a:moveTo>
                    <a:pt x="2572674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72674" y="0"/>
                  </a:lnTo>
                  <a:cubicBezTo>
                    <a:pt x="2641254" y="0"/>
                    <a:pt x="2697134" y="55880"/>
                    <a:pt x="2697134" y="124460"/>
                  </a:cubicBezTo>
                  <a:lnTo>
                    <a:pt x="2697134" y="3355340"/>
                  </a:lnTo>
                  <a:cubicBezTo>
                    <a:pt x="2697134" y="3423920"/>
                    <a:pt x="2641254" y="3479800"/>
                    <a:pt x="2572674" y="34798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247730" y="981075"/>
            <a:ext cx="9011570" cy="641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956" lvl="1" indent="-264478" algn="l">
              <a:lnSpc>
                <a:spcPts val="3430"/>
              </a:lnSpc>
              <a:buFont typeface="Arial"/>
              <a:buChar char="•"/>
            </a:pPr>
            <a:r>
              <a:rPr lang="en-US" sz="245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Приобретёт практический опыт на мастер-классах, тренингах и проектах, «примерит» профессию и сможет легче сделать осознанный выбор.</a:t>
            </a:r>
          </a:p>
          <a:p>
            <a:pPr algn="l">
              <a:lnSpc>
                <a:spcPts val="3430"/>
              </a:lnSpc>
            </a:pPr>
            <a:endParaRPr lang="en-US" sz="245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528956" lvl="1" indent="-264478" algn="l">
              <a:lnSpc>
                <a:spcPts val="3430"/>
              </a:lnSpc>
              <a:buFont typeface="Arial"/>
              <a:buChar char="•"/>
            </a:pPr>
            <a:r>
              <a:rPr lang="en-US" sz="245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Реализует себя в различных видах творчества, приобретёт новые навыки и умения в сфере искусства и креатива.</a:t>
            </a:r>
          </a:p>
          <a:p>
            <a:pPr algn="l">
              <a:lnSpc>
                <a:spcPts val="3430"/>
              </a:lnSpc>
            </a:pPr>
            <a:endParaRPr lang="en-US" sz="245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528956" lvl="1" indent="-264478" algn="l">
              <a:lnSpc>
                <a:spcPts val="3430"/>
              </a:lnSpc>
              <a:buFont typeface="Arial"/>
              <a:buChar char="•"/>
            </a:pPr>
            <a:r>
              <a:rPr lang="en-US" sz="245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Улучшит коммуникативные навыки, научится работать в команде, попробует свои силы в управлении проектами, в роли лидера.</a:t>
            </a:r>
          </a:p>
          <a:p>
            <a:pPr algn="l">
              <a:lnSpc>
                <a:spcPts val="3430"/>
              </a:lnSpc>
            </a:pPr>
            <a:endParaRPr lang="en-US" sz="245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528955" lvl="1" indent="-264478" algn="l">
              <a:lnSpc>
                <a:spcPts val="3429"/>
              </a:lnSpc>
              <a:buFont typeface="Arial"/>
              <a:buChar char="•"/>
            </a:pPr>
            <a:r>
              <a:rPr lang="en-US" sz="245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Получит обратную связь с рекомендациями от экспертов, станет лучше понимать себя в контексте профессионального самоопределения.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028700"/>
            <a:ext cx="5604267" cy="165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26"/>
              </a:lnSpc>
            </a:pPr>
            <a:r>
              <a:rPr lang="en-US" sz="5438" spc="-108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В РЕЗУЛЬТАТЕ ВАШ РЕБЕНОК: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8489826"/>
            <a:ext cx="2571151" cy="822449"/>
            <a:chOff x="0" y="0"/>
            <a:chExt cx="3428201" cy="109659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428201" cy="1096598"/>
              <a:chOff x="0" y="0"/>
              <a:chExt cx="2063269" cy="660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6326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063269" h="660400">
                    <a:moveTo>
                      <a:pt x="1938809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938809" y="0"/>
                    </a:lnTo>
                    <a:cubicBezTo>
                      <a:pt x="2007389" y="0"/>
                      <a:pt x="2063269" y="55880"/>
                      <a:pt x="2063269" y="124460"/>
                    </a:cubicBezTo>
                    <a:lnTo>
                      <a:pt x="2063269" y="535940"/>
                    </a:lnTo>
                    <a:cubicBezTo>
                      <a:pt x="2063269" y="604520"/>
                      <a:pt x="2007389" y="660400"/>
                      <a:pt x="1938809" y="660400"/>
                    </a:cubicBezTo>
                    <a:close/>
                  </a:path>
                </a:pathLst>
              </a:custGeom>
              <a:solidFill>
                <a:srgbClr val="112B8E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398608" y="407535"/>
              <a:ext cx="2630984" cy="310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46"/>
                </a:lnSpc>
              </a:pPr>
              <a:r>
                <a:rPr lang="en-US" sz="139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ИТОГИ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 rot="474169">
            <a:off x="-360828" y="-550271"/>
            <a:ext cx="26708145" cy="13302427"/>
            <a:chOff x="0" y="0"/>
            <a:chExt cx="35610859" cy="17736570"/>
          </a:xfrm>
        </p:grpSpPr>
        <p:sp>
          <p:nvSpPr>
            <p:cNvPr id="11" name="Freeform 11"/>
            <p:cNvSpPr/>
            <p:nvPr/>
          </p:nvSpPr>
          <p:spPr>
            <a:xfrm>
              <a:off x="1402768" y="5249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3" y="0"/>
                  </a:lnTo>
                  <a:lnTo>
                    <a:pt x="11328363" y="3892838"/>
                  </a:lnTo>
                  <a:lnTo>
                    <a:pt x="0" y="3892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402768" y="4689363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3" y="0"/>
                  </a:lnTo>
                  <a:lnTo>
                    <a:pt x="11328363" y="3892837"/>
                  </a:lnTo>
                  <a:lnTo>
                    <a:pt x="0" y="389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402768" y="9378726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3" y="0"/>
                  </a:lnTo>
                  <a:lnTo>
                    <a:pt x="11328363" y="3892837"/>
                  </a:lnTo>
                  <a:lnTo>
                    <a:pt x="0" y="389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2954134" y="2625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3" y="0"/>
                  </a:lnTo>
                  <a:lnTo>
                    <a:pt x="11328363" y="3892837"/>
                  </a:lnTo>
                  <a:lnTo>
                    <a:pt x="0" y="389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954134" y="4686738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3" y="0"/>
                  </a:lnTo>
                  <a:lnTo>
                    <a:pt x="11328363" y="3892838"/>
                  </a:lnTo>
                  <a:lnTo>
                    <a:pt x="0" y="3892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2954134" y="9376101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3" y="0"/>
                  </a:lnTo>
                  <a:lnTo>
                    <a:pt x="11328363" y="3892838"/>
                  </a:lnTo>
                  <a:lnTo>
                    <a:pt x="0" y="3892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4282497" y="0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2" y="0"/>
                  </a:lnTo>
                  <a:lnTo>
                    <a:pt x="11328362" y="3892837"/>
                  </a:lnTo>
                  <a:lnTo>
                    <a:pt x="0" y="389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4282497" y="4684114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2" y="0"/>
                  </a:lnTo>
                  <a:lnTo>
                    <a:pt x="11328362" y="3892837"/>
                  </a:lnTo>
                  <a:lnTo>
                    <a:pt x="0" y="389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4282497" y="9373477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2" y="0"/>
                  </a:lnTo>
                  <a:lnTo>
                    <a:pt x="11328362" y="3892837"/>
                  </a:lnTo>
                  <a:lnTo>
                    <a:pt x="0" y="389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13843732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3" y="0"/>
                  </a:lnTo>
                  <a:lnTo>
                    <a:pt x="11328363" y="3892838"/>
                  </a:lnTo>
                  <a:lnTo>
                    <a:pt x="0" y="3892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551365" y="13841108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3" y="0"/>
                  </a:lnTo>
                  <a:lnTo>
                    <a:pt x="11328363" y="3892837"/>
                  </a:lnTo>
                  <a:lnTo>
                    <a:pt x="0" y="389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2879728" y="13838483"/>
              <a:ext cx="11328363" cy="3892837"/>
            </a:xfrm>
            <a:custGeom>
              <a:avLst/>
              <a:gdLst/>
              <a:ahLst/>
              <a:cxnLst/>
              <a:rect l="l" t="t" r="r" b="b"/>
              <a:pathLst>
                <a:path w="11328363" h="3892837">
                  <a:moveTo>
                    <a:pt x="0" y="0"/>
                  </a:moveTo>
                  <a:lnTo>
                    <a:pt x="11328363" y="0"/>
                  </a:lnTo>
                  <a:lnTo>
                    <a:pt x="11328363" y="3892837"/>
                  </a:lnTo>
                  <a:lnTo>
                    <a:pt x="0" y="389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1756229" y="3412604"/>
            <a:ext cx="4149208" cy="3983240"/>
          </a:xfrm>
          <a:custGeom>
            <a:avLst/>
            <a:gdLst/>
            <a:ahLst/>
            <a:cxnLst/>
            <a:rect l="l" t="t" r="r" b="b"/>
            <a:pathLst>
              <a:path w="4149208" h="3983240">
                <a:moveTo>
                  <a:pt x="0" y="0"/>
                </a:moveTo>
                <a:lnTo>
                  <a:pt x="4149209" y="0"/>
                </a:lnTo>
                <a:lnTo>
                  <a:pt x="4149209" y="3983240"/>
                </a:lnTo>
                <a:lnTo>
                  <a:pt x="0" y="3983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30178"/>
            <a:ext cx="16230600" cy="6028963"/>
            <a:chOff x="0" y="0"/>
            <a:chExt cx="5490351" cy="2039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039427"/>
            </a:xfrm>
            <a:custGeom>
              <a:avLst/>
              <a:gdLst/>
              <a:ahLst/>
              <a:cxnLst/>
              <a:rect l="l" t="t" r="r" b="b"/>
              <a:pathLst>
                <a:path w="5490351" h="2039427">
                  <a:moveTo>
                    <a:pt x="5365891" y="2039427"/>
                  </a:moveTo>
                  <a:lnTo>
                    <a:pt x="124460" y="2039427"/>
                  </a:lnTo>
                  <a:cubicBezTo>
                    <a:pt x="55880" y="2039427"/>
                    <a:pt x="0" y="1983547"/>
                    <a:pt x="0" y="19149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14967"/>
                  </a:lnTo>
                  <a:cubicBezTo>
                    <a:pt x="5490351" y="1983547"/>
                    <a:pt x="5434471" y="2039427"/>
                    <a:pt x="5365891" y="20394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730178"/>
            <a:ext cx="16230600" cy="1031686"/>
            <a:chOff x="0" y="0"/>
            <a:chExt cx="10389482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389482" cy="660400"/>
            </a:xfrm>
            <a:custGeom>
              <a:avLst/>
              <a:gdLst/>
              <a:ahLst/>
              <a:cxnLst/>
              <a:rect l="l" t="t" r="r" b="b"/>
              <a:pathLst>
                <a:path w="10389482" h="660400">
                  <a:moveTo>
                    <a:pt x="10265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65022" y="0"/>
                  </a:lnTo>
                  <a:cubicBezTo>
                    <a:pt x="10333603" y="0"/>
                    <a:pt x="10389482" y="55880"/>
                    <a:pt x="10389482" y="124460"/>
                  </a:cubicBezTo>
                  <a:lnTo>
                    <a:pt x="10389482" y="535940"/>
                  </a:lnTo>
                  <a:cubicBezTo>
                    <a:pt x="10389482" y="604520"/>
                    <a:pt x="10333603" y="660400"/>
                    <a:pt x="10265022" y="660400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sp>
        <p:nvSpPr>
          <p:cNvPr id="6" name="Freeform 6"/>
          <p:cNvSpPr/>
          <p:nvPr/>
        </p:nvSpPr>
        <p:spPr>
          <a:xfrm rot="2077004">
            <a:off x="26145" y="-5235881"/>
            <a:ext cx="18288000" cy="10008524"/>
          </a:xfrm>
          <a:custGeom>
            <a:avLst/>
            <a:gdLst/>
            <a:ahLst/>
            <a:cxnLst/>
            <a:rect l="l" t="t" r="r" b="b"/>
            <a:pathLst>
              <a:path w="18288000" h="10008524">
                <a:moveTo>
                  <a:pt x="0" y="0"/>
                </a:moveTo>
                <a:lnTo>
                  <a:pt x="18288000" y="0"/>
                </a:lnTo>
                <a:lnTo>
                  <a:pt x="18288000" y="10008524"/>
                </a:lnTo>
                <a:lnTo>
                  <a:pt x="0" y="10008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16850" y="1079408"/>
            <a:ext cx="9712034" cy="32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00"/>
              </a:lnSpc>
            </a:pPr>
            <a:r>
              <a:rPr lang="en-US" sz="2000" spc="2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ОБЩАЯ ИНФОРМАЦИЯ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7040799"/>
            <a:ext cx="16230600" cy="2516022"/>
            <a:chOff x="0" y="0"/>
            <a:chExt cx="8813531" cy="13662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13531" cy="1366249"/>
            </a:xfrm>
            <a:custGeom>
              <a:avLst/>
              <a:gdLst/>
              <a:ahLst/>
              <a:cxnLst/>
              <a:rect l="l" t="t" r="r" b="b"/>
              <a:pathLst>
                <a:path w="8813531" h="1366249">
                  <a:moveTo>
                    <a:pt x="8689071" y="1366249"/>
                  </a:moveTo>
                  <a:lnTo>
                    <a:pt x="124460" y="1366249"/>
                  </a:lnTo>
                  <a:cubicBezTo>
                    <a:pt x="55880" y="1366249"/>
                    <a:pt x="0" y="1310369"/>
                    <a:pt x="0" y="12417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89071" y="0"/>
                  </a:lnTo>
                  <a:cubicBezTo>
                    <a:pt x="8757651" y="0"/>
                    <a:pt x="8813531" y="55880"/>
                    <a:pt x="8813531" y="124460"/>
                  </a:cubicBezTo>
                  <a:lnTo>
                    <a:pt x="8813531" y="1241789"/>
                  </a:lnTo>
                  <a:cubicBezTo>
                    <a:pt x="8813531" y="1310369"/>
                    <a:pt x="8757651" y="1366249"/>
                    <a:pt x="8689071" y="136624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31000" y="2425522"/>
            <a:ext cx="14878290" cy="3596153"/>
            <a:chOff x="0" y="0"/>
            <a:chExt cx="19837720" cy="479487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86982"/>
              <a:ext cx="8906679" cy="1751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1 смена: 1 июля – 14 июля</a:t>
              </a:r>
            </a:p>
            <a:p>
              <a:pPr algn="l">
                <a:lnSpc>
                  <a:spcPts val="2660"/>
                </a:lnSpc>
              </a:pPr>
              <a:r>
                <a:rPr lang="en-US" sz="190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2 смена: 15 июля – 28 июля</a:t>
              </a:r>
            </a:p>
            <a:p>
              <a:pPr algn="l">
                <a:lnSpc>
                  <a:spcPts val="2660"/>
                </a:lnSpc>
              </a:pPr>
              <a:r>
                <a:rPr lang="en-US" sz="190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3 смена: 29 июля – 11 августа</a:t>
              </a:r>
            </a:p>
            <a:p>
              <a:pPr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4 смена: 12 августа – 25 августа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906679" cy="94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sz="2199" spc="-65">
                  <a:solidFill>
                    <a:srgbClr val="191919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ДАТЫ СМЕН:</a:t>
              </a:r>
            </a:p>
            <a:p>
              <a:pPr marL="0" lvl="0" indent="0" algn="l">
                <a:lnSpc>
                  <a:spcPts val="2860"/>
                </a:lnSpc>
              </a:pPr>
              <a:endParaRPr lang="en-US" sz="2199" spc="-65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376617"/>
              <a:ext cx="8906679" cy="41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10:00-18:00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470585"/>
              <a:ext cx="8906679" cy="94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sz="2199" spc="-65">
                  <a:solidFill>
                    <a:srgbClr val="191919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ВРЕМЯ РАБОТЫ КЛУБА:</a:t>
              </a:r>
            </a:p>
            <a:p>
              <a:pPr marL="0" lvl="0" indent="0" algn="l">
                <a:lnSpc>
                  <a:spcPts val="2860"/>
                </a:lnSpc>
              </a:pPr>
              <a:endParaRPr lang="en-US" sz="2199" spc="-65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931041" y="886982"/>
              <a:ext cx="8906679" cy="1751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26 000 руб. (2600 руб./день - 10 рабочих дней)</a:t>
              </a:r>
            </a:p>
            <a:p>
              <a:pPr algn="l">
                <a:lnSpc>
                  <a:spcPts val="2660"/>
                </a:lnSpc>
                <a:spcBef>
                  <a:spcPct val="0"/>
                </a:spcBef>
              </a:pPr>
              <a:r>
                <a:rPr lang="en-US" sz="190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*</a:t>
              </a:r>
              <a:r>
                <a:rPr lang="en-US" sz="190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Чтобы забронировать место, необходимо внести предоплату в размере 2000 рублей или оплатить услугу полностью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931041" y="-19050"/>
              <a:ext cx="8906679" cy="94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sz="2199" spc="-65">
                  <a:solidFill>
                    <a:srgbClr val="191919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СТОИМОСТЬ СМЕНЫ: </a:t>
              </a:r>
            </a:p>
            <a:p>
              <a:pPr marL="0" lvl="0" indent="0" algn="l">
                <a:lnSpc>
                  <a:spcPts val="2860"/>
                </a:lnSpc>
              </a:pPr>
              <a:endParaRPr lang="en-US" sz="2199" spc="-65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931041" y="4376617"/>
              <a:ext cx="8906679" cy="41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  <a:spcBef>
                  <a:spcPct val="0"/>
                </a:spcBef>
              </a:pPr>
              <a:r>
                <a:rPr lang="en-US" sz="190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Завтрак + обед + полдник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931041" y="3470585"/>
              <a:ext cx="8906679" cy="94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sz="2199" spc="-65">
                  <a:solidFill>
                    <a:srgbClr val="191919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ПИТАНИЕ:</a:t>
              </a:r>
            </a:p>
            <a:p>
              <a:pPr marL="0" lvl="0" indent="0" algn="l">
                <a:lnSpc>
                  <a:spcPts val="2860"/>
                </a:lnSpc>
              </a:pPr>
              <a:endParaRPr lang="en-US" sz="2199" spc="-65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31000" y="7309285"/>
            <a:ext cx="5957728" cy="1979052"/>
            <a:chOff x="0" y="0"/>
            <a:chExt cx="7943637" cy="2638735"/>
          </a:xfrm>
        </p:grpSpPr>
        <p:sp>
          <p:nvSpPr>
            <p:cNvPr id="20" name="TextBox 20"/>
            <p:cNvSpPr txBox="1"/>
            <p:nvPr/>
          </p:nvSpPr>
          <p:spPr>
            <a:xfrm>
              <a:off x="0" y="886982"/>
              <a:ext cx="7943637" cy="1751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9"/>
                </a:lnSpc>
              </a:pPr>
              <a:r>
                <a:rPr lang="en-US" sz="1899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Руководитель клуба: </a:t>
              </a:r>
              <a:r>
                <a:rPr lang="en-US" sz="1899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Иосип Ирина Борисовна</a:t>
              </a:r>
            </a:p>
            <a:p>
              <a:pPr algn="l">
                <a:lnSpc>
                  <a:spcPts val="2659"/>
                </a:lnSpc>
              </a:pPr>
              <a:r>
                <a:rPr lang="en-US" sz="1899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Моб.тел: </a:t>
              </a:r>
              <a:r>
                <a:rPr lang="en-US" sz="1899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+79111565514 (WhatsApp / Telegram)</a:t>
              </a:r>
            </a:p>
            <a:p>
              <a:pPr algn="l">
                <a:lnSpc>
                  <a:spcPts val="2659"/>
                </a:lnSpc>
              </a:pPr>
              <a:r>
                <a:rPr lang="en-US" sz="1899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Почта:</a:t>
              </a:r>
              <a:r>
                <a:rPr lang="en-US" sz="1899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 iosipirina@mail.ru</a:t>
              </a:r>
            </a:p>
            <a:p>
              <a:pPr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Адрес: </a:t>
              </a:r>
              <a:r>
                <a:rPr lang="en-US" sz="1899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Санкт-Петербург, Черниговская, 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7943637" cy="94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sz="2199" spc="-65">
                  <a:solidFill>
                    <a:srgbClr val="191919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КОНТАКТЫ:</a:t>
              </a:r>
            </a:p>
            <a:p>
              <a:pPr marL="0" lvl="0" indent="0" algn="l">
                <a:lnSpc>
                  <a:spcPts val="2860"/>
                </a:lnSpc>
              </a:pPr>
              <a:endParaRPr lang="en-US" sz="2199" spc="-65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3050119" y="7309285"/>
            <a:ext cx="2128825" cy="2043672"/>
          </a:xfrm>
          <a:custGeom>
            <a:avLst/>
            <a:gdLst/>
            <a:ahLst/>
            <a:cxnLst/>
            <a:rect l="l" t="t" r="r" b="b"/>
            <a:pathLst>
              <a:path w="2128825" h="2043672">
                <a:moveTo>
                  <a:pt x="0" y="0"/>
                </a:moveTo>
                <a:lnTo>
                  <a:pt x="2128825" y="0"/>
                </a:lnTo>
                <a:lnTo>
                  <a:pt x="2128825" y="2043672"/>
                </a:lnTo>
                <a:lnTo>
                  <a:pt x="0" y="2043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72867" y="3348050"/>
            <a:ext cx="1824058" cy="1751095"/>
          </a:xfrm>
          <a:custGeom>
            <a:avLst/>
            <a:gdLst/>
            <a:ahLst/>
            <a:cxnLst/>
            <a:rect l="l" t="t" r="r" b="b"/>
            <a:pathLst>
              <a:path w="1824058" h="1751095">
                <a:moveTo>
                  <a:pt x="0" y="0"/>
                </a:moveTo>
                <a:lnTo>
                  <a:pt x="1824058" y="0"/>
                </a:lnTo>
                <a:lnTo>
                  <a:pt x="1824058" y="1751096"/>
                </a:lnTo>
                <a:lnTo>
                  <a:pt x="0" y="1751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B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9238"/>
            <a:ext cx="18288000" cy="10008524"/>
          </a:xfrm>
          <a:custGeom>
            <a:avLst/>
            <a:gdLst/>
            <a:ahLst/>
            <a:cxnLst/>
            <a:rect l="l" t="t" r="r" b="b"/>
            <a:pathLst>
              <a:path w="18288000" h="10008524">
                <a:moveTo>
                  <a:pt x="0" y="0"/>
                </a:moveTo>
                <a:lnTo>
                  <a:pt x="18288000" y="0"/>
                </a:lnTo>
                <a:lnTo>
                  <a:pt x="18288000" y="10008524"/>
                </a:lnTo>
                <a:lnTo>
                  <a:pt x="0" y="10008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73732" y="3972126"/>
            <a:ext cx="14174500" cy="2414027"/>
            <a:chOff x="0" y="0"/>
            <a:chExt cx="11237835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37836" cy="1913890"/>
            </a:xfrm>
            <a:custGeom>
              <a:avLst/>
              <a:gdLst/>
              <a:ahLst/>
              <a:cxnLst/>
              <a:rect l="l" t="t" r="r" b="b"/>
              <a:pathLst>
                <a:path w="11237836" h="1913890">
                  <a:moveTo>
                    <a:pt x="11237836" y="956945"/>
                  </a:moveTo>
                  <a:cubicBezTo>
                    <a:pt x="11237836" y="1485392"/>
                    <a:pt x="10809464" y="1913890"/>
                    <a:pt x="1028089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0280890" y="0"/>
                  </a:lnTo>
                  <a:cubicBezTo>
                    <a:pt x="10809338" y="0"/>
                    <a:pt x="11237836" y="428371"/>
                    <a:pt x="11237836" y="9569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647104" y="4299220"/>
            <a:ext cx="12227755" cy="19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687"/>
              </a:lnSpc>
              <a:spcBef>
                <a:spcPct val="0"/>
              </a:spcBef>
            </a:pPr>
            <a:r>
              <a:rPr lang="en-US" sz="13599" spc="-135">
                <a:solidFill>
                  <a:srgbClr val="112B8E"/>
                </a:solidFill>
                <a:latin typeface="Gotham Bold"/>
                <a:ea typeface="Gotham Bold"/>
                <a:cs typeface="Gotham Bold"/>
                <a:sym typeface="Gotham Bold"/>
              </a:rPr>
              <a:t>СПАСИБО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2094805" y="7271020"/>
            <a:ext cx="9094736" cy="2252392"/>
            <a:chOff x="0" y="0"/>
            <a:chExt cx="7727928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27928" cy="1913890"/>
            </a:xfrm>
            <a:custGeom>
              <a:avLst/>
              <a:gdLst/>
              <a:ahLst/>
              <a:cxnLst/>
              <a:rect l="l" t="t" r="r" b="b"/>
              <a:pathLst>
                <a:path w="7727928" h="1913890">
                  <a:moveTo>
                    <a:pt x="7727928" y="956945"/>
                  </a:moveTo>
                  <a:cubicBezTo>
                    <a:pt x="7727928" y="1485392"/>
                    <a:pt x="7299557" y="1913890"/>
                    <a:pt x="6770983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6770983" y="0"/>
                  </a:lnTo>
                  <a:cubicBezTo>
                    <a:pt x="7299430" y="0"/>
                    <a:pt x="7727928" y="428371"/>
                    <a:pt x="7727928" y="9569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386724" y="637146"/>
            <a:ext cx="9617379" cy="2450111"/>
            <a:chOff x="0" y="0"/>
            <a:chExt cx="7512559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12559" cy="1913890"/>
            </a:xfrm>
            <a:custGeom>
              <a:avLst/>
              <a:gdLst/>
              <a:ahLst/>
              <a:cxnLst/>
              <a:rect l="l" t="t" r="r" b="b"/>
              <a:pathLst>
                <a:path w="7512559" h="1913890">
                  <a:moveTo>
                    <a:pt x="7512559" y="956945"/>
                  </a:moveTo>
                  <a:cubicBezTo>
                    <a:pt x="7512559" y="1485392"/>
                    <a:pt x="7084188" y="1913890"/>
                    <a:pt x="655561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6555614" y="0"/>
                  </a:lnTo>
                  <a:cubicBezTo>
                    <a:pt x="7084061" y="0"/>
                    <a:pt x="7512559" y="428371"/>
                    <a:pt x="7512559" y="9569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571431" y="7232919"/>
            <a:ext cx="2290493" cy="229049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419732" y="4033892"/>
            <a:ext cx="2290493" cy="229049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54501" y="339824"/>
            <a:ext cx="4985579" cy="9607352"/>
            <a:chOff x="0" y="0"/>
            <a:chExt cx="1686480" cy="3249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6480" cy="3249895"/>
            </a:xfrm>
            <a:custGeom>
              <a:avLst/>
              <a:gdLst/>
              <a:ahLst/>
              <a:cxnLst/>
              <a:rect l="l" t="t" r="r" b="b"/>
              <a:pathLst>
                <a:path w="1686480" h="3249895">
                  <a:moveTo>
                    <a:pt x="1562020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2020" y="0"/>
                  </a:lnTo>
                  <a:cubicBezTo>
                    <a:pt x="1630600" y="0"/>
                    <a:pt x="1686480" y="55880"/>
                    <a:pt x="1686480" y="124460"/>
                  </a:cubicBezTo>
                  <a:lnTo>
                    <a:pt x="1686480" y="3125435"/>
                  </a:lnTo>
                  <a:cubicBezTo>
                    <a:pt x="1686480" y="3194015"/>
                    <a:pt x="1630600" y="3249895"/>
                    <a:pt x="1562020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186475" y="656902"/>
            <a:ext cx="4331552" cy="433155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15" r="-2501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3186475" y="5298546"/>
            <a:ext cx="4331552" cy="433155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r="-5003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65916" y="339824"/>
            <a:ext cx="12045227" cy="9607352"/>
            <a:chOff x="0" y="0"/>
            <a:chExt cx="4074558" cy="32498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74559" cy="3249895"/>
            </a:xfrm>
            <a:custGeom>
              <a:avLst/>
              <a:gdLst/>
              <a:ahLst/>
              <a:cxnLst/>
              <a:rect l="l" t="t" r="r" b="b"/>
              <a:pathLst>
                <a:path w="4074559" h="3249895">
                  <a:moveTo>
                    <a:pt x="3950098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0098" y="0"/>
                  </a:lnTo>
                  <a:cubicBezTo>
                    <a:pt x="4018678" y="0"/>
                    <a:pt x="4074559" y="55880"/>
                    <a:pt x="4074559" y="124460"/>
                  </a:cubicBezTo>
                  <a:lnTo>
                    <a:pt x="4074559" y="3125435"/>
                  </a:lnTo>
                  <a:cubicBezTo>
                    <a:pt x="4074559" y="3194015"/>
                    <a:pt x="4018678" y="3249895"/>
                    <a:pt x="3950098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41943" y="4523440"/>
            <a:ext cx="3242399" cy="2282673"/>
            <a:chOff x="0" y="0"/>
            <a:chExt cx="1746332" cy="12294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217688" y="4523440"/>
            <a:ext cx="3242399" cy="2282673"/>
            <a:chOff x="0" y="0"/>
            <a:chExt cx="1746332" cy="12294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693433" y="4523440"/>
            <a:ext cx="3242399" cy="2282673"/>
            <a:chOff x="0" y="0"/>
            <a:chExt cx="1746332" cy="12294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46332" cy="1229431"/>
            </a:xfrm>
            <a:custGeom>
              <a:avLst/>
              <a:gdLst/>
              <a:ahLst/>
              <a:cxnLst/>
              <a:rect l="l" t="t" r="r" b="b"/>
              <a:pathLst>
                <a:path w="1746332" h="1229431">
                  <a:moveTo>
                    <a:pt x="1621872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1872" y="0"/>
                  </a:lnTo>
                  <a:cubicBezTo>
                    <a:pt x="1690452" y="0"/>
                    <a:pt x="1746332" y="55880"/>
                    <a:pt x="1746332" y="124460"/>
                  </a:cubicBezTo>
                  <a:lnTo>
                    <a:pt x="1746332" y="1104971"/>
                  </a:lnTo>
                  <a:cubicBezTo>
                    <a:pt x="1746332" y="1173551"/>
                    <a:pt x="1690452" y="1229431"/>
                    <a:pt x="1621872" y="1229431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41943" y="6975627"/>
            <a:ext cx="5077874" cy="2282673"/>
            <a:chOff x="0" y="0"/>
            <a:chExt cx="2734905" cy="12294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34905" cy="1229431"/>
            </a:xfrm>
            <a:custGeom>
              <a:avLst/>
              <a:gdLst/>
              <a:ahLst/>
              <a:cxnLst/>
              <a:rect l="l" t="t" r="r" b="b"/>
              <a:pathLst>
                <a:path w="2734905" h="1229431">
                  <a:moveTo>
                    <a:pt x="2610445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10445" y="0"/>
                  </a:lnTo>
                  <a:cubicBezTo>
                    <a:pt x="2679025" y="0"/>
                    <a:pt x="2734905" y="55880"/>
                    <a:pt x="2734905" y="124460"/>
                  </a:cubicBezTo>
                  <a:lnTo>
                    <a:pt x="2734905" y="1104971"/>
                  </a:lnTo>
                  <a:cubicBezTo>
                    <a:pt x="2734905" y="1173551"/>
                    <a:pt x="2679025" y="1229431"/>
                    <a:pt x="2610445" y="1229431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7015923" y="6975627"/>
            <a:ext cx="4919909" cy="2282673"/>
            <a:chOff x="0" y="0"/>
            <a:chExt cx="2649826" cy="122943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49826" cy="1229431"/>
            </a:xfrm>
            <a:custGeom>
              <a:avLst/>
              <a:gdLst/>
              <a:ahLst/>
              <a:cxnLst/>
              <a:rect l="l" t="t" r="r" b="b"/>
              <a:pathLst>
                <a:path w="2649826" h="1229431">
                  <a:moveTo>
                    <a:pt x="2525366" y="1229431"/>
                  </a:moveTo>
                  <a:lnTo>
                    <a:pt x="124460" y="1229431"/>
                  </a:lnTo>
                  <a:cubicBezTo>
                    <a:pt x="55880" y="1229431"/>
                    <a:pt x="0" y="1173551"/>
                    <a:pt x="0" y="1104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25366" y="0"/>
                  </a:lnTo>
                  <a:cubicBezTo>
                    <a:pt x="2593946" y="0"/>
                    <a:pt x="2649826" y="55880"/>
                    <a:pt x="2649826" y="124460"/>
                  </a:cubicBezTo>
                  <a:lnTo>
                    <a:pt x="2649826" y="1104971"/>
                  </a:lnTo>
                  <a:cubicBezTo>
                    <a:pt x="2649826" y="1173551"/>
                    <a:pt x="2593946" y="1229431"/>
                    <a:pt x="2525366" y="1229431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741943" y="1494868"/>
            <a:ext cx="10193889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</a:pPr>
            <a:r>
              <a:rPr lang="en-US" sz="8000" spc="-160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PRO-ЛЕТО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41943" y="2955814"/>
            <a:ext cx="10193889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Погрузитесь в мир незабываемых приключений, новых дружеских связей и веселых игр в городском клубе. Дайте возможность вашему ребенку провести лето, о котором он будет вспоминать с улыбкой на лице!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74147" y="4851075"/>
            <a:ext cx="2569101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Летние каникулы 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с пользой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35267" y="4851075"/>
            <a:ext cx="2569101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Приятная атмосфера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36337" y="4851075"/>
            <a:ext cx="2569101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Профориентация 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и профтестирование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74147" y="7291682"/>
            <a:ext cx="4343015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Игровые и познавательные мастер-классы по разным направлениям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90049" y="7291682"/>
            <a:ext cx="4343015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Творчество без границ</a:t>
            </a:r>
          </a:p>
        </p:txBody>
      </p:sp>
      <p:sp>
        <p:nvSpPr>
          <p:cNvPr id="27" name="Freeform 27"/>
          <p:cNvSpPr/>
          <p:nvPr/>
        </p:nvSpPr>
        <p:spPr>
          <a:xfrm rot="1909193">
            <a:off x="-2626838" y="3396130"/>
            <a:ext cx="18288000" cy="10008524"/>
          </a:xfrm>
          <a:custGeom>
            <a:avLst/>
            <a:gdLst/>
            <a:ahLst/>
            <a:cxnLst/>
            <a:rect l="l" t="t" r="r" b="b"/>
            <a:pathLst>
              <a:path w="18288000" h="10008524">
                <a:moveTo>
                  <a:pt x="0" y="0"/>
                </a:moveTo>
                <a:lnTo>
                  <a:pt x="18288000" y="0"/>
                </a:lnTo>
                <a:lnTo>
                  <a:pt x="18288000" y="10008524"/>
                </a:lnTo>
                <a:lnTo>
                  <a:pt x="0" y="10008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852366"/>
            <a:ext cx="7801259" cy="1940316"/>
            <a:chOff x="0" y="0"/>
            <a:chExt cx="3453636" cy="8589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53636" cy="858983"/>
            </a:xfrm>
            <a:custGeom>
              <a:avLst/>
              <a:gdLst/>
              <a:ahLst/>
              <a:cxnLst/>
              <a:rect l="l" t="t" r="r" b="b"/>
              <a:pathLst>
                <a:path w="3453636" h="858983">
                  <a:moveTo>
                    <a:pt x="3329176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29176" y="0"/>
                  </a:lnTo>
                  <a:cubicBezTo>
                    <a:pt x="3397756" y="0"/>
                    <a:pt x="3453636" y="55880"/>
                    <a:pt x="3453636" y="124460"/>
                  </a:cubicBezTo>
                  <a:lnTo>
                    <a:pt x="3453636" y="734523"/>
                  </a:lnTo>
                  <a:cubicBezTo>
                    <a:pt x="3453636" y="803103"/>
                    <a:pt x="3397756" y="858983"/>
                    <a:pt x="3329176" y="8589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4852366"/>
            <a:ext cx="3420562" cy="1940316"/>
            <a:chOff x="0" y="0"/>
            <a:chExt cx="1514291" cy="8589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14291" cy="858983"/>
            </a:xfrm>
            <a:custGeom>
              <a:avLst/>
              <a:gdLst/>
              <a:ahLst/>
              <a:cxnLst/>
              <a:rect l="l" t="t" r="r" b="b"/>
              <a:pathLst>
                <a:path w="1514291" h="858983">
                  <a:moveTo>
                    <a:pt x="1389831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89831" y="0"/>
                  </a:lnTo>
                  <a:cubicBezTo>
                    <a:pt x="1458411" y="0"/>
                    <a:pt x="1514291" y="55880"/>
                    <a:pt x="1514291" y="124460"/>
                  </a:cubicBezTo>
                  <a:lnTo>
                    <a:pt x="1514291" y="734523"/>
                  </a:lnTo>
                  <a:cubicBezTo>
                    <a:pt x="1514291" y="803103"/>
                    <a:pt x="1458411" y="858983"/>
                    <a:pt x="1389831" y="858983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458041" y="4852366"/>
            <a:ext cx="7801259" cy="1940316"/>
            <a:chOff x="0" y="0"/>
            <a:chExt cx="3453636" cy="8589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53636" cy="858983"/>
            </a:xfrm>
            <a:custGeom>
              <a:avLst/>
              <a:gdLst/>
              <a:ahLst/>
              <a:cxnLst/>
              <a:rect l="l" t="t" r="r" b="b"/>
              <a:pathLst>
                <a:path w="3453636" h="858983">
                  <a:moveTo>
                    <a:pt x="3329176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29176" y="0"/>
                  </a:lnTo>
                  <a:cubicBezTo>
                    <a:pt x="3397756" y="0"/>
                    <a:pt x="3453636" y="55880"/>
                    <a:pt x="3453636" y="124460"/>
                  </a:cubicBezTo>
                  <a:lnTo>
                    <a:pt x="3453636" y="734523"/>
                  </a:lnTo>
                  <a:cubicBezTo>
                    <a:pt x="3453636" y="803103"/>
                    <a:pt x="3397756" y="858983"/>
                    <a:pt x="3329176" y="8589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458041" y="4852366"/>
            <a:ext cx="3420562" cy="1940316"/>
            <a:chOff x="0" y="0"/>
            <a:chExt cx="1514291" cy="8589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4291" cy="858983"/>
            </a:xfrm>
            <a:custGeom>
              <a:avLst/>
              <a:gdLst/>
              <a:ahLst/>
              <a:cxnLst/>
              <a:rect l="l" t="t" r="r" b="b"/>
              <a:pathLst>
                <a:path w="1514291" h="858983">
                  <a:moveTo>
                    <a:pt x="1389831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89831" y="0"/>
                  </a:lnTo>
                  <a:cubicBezTo>
                    <a:pt x="1458411" y="0"/>
                    <a:pt x="1514291" y="55880"/>
                    <a:pt x="1514291" y="124460"/>
                  </a:cubicBezTo>
                  <a:lnTo>
                    <a:pt x="1514291" y="734523"/>
                  </a:lnTo>
                  <a:cubicBezTo>
                    <a:pt x="1514291" y="803103"/>
                    <a:pt x="1458411" y="858983"/>
                    <a:pt x="1389831" y="858983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42025" y="1357492"/>
            <a:ext cx="16217275" cy="2887924"/>
            <a:chOff x="0" y="0"/>
            <a:chExt cx="5485844" cy="9769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85844" cy="976903"/>
            </a:xfrm>
            <a:custGeom>
              <a:avLst/>
              <a:gdLst/>
              <a:ahLst/>
              <a:cxnLst/>
              <a:rect l="l" t="t" r="r" b="b"/>
              <a:pathLst>
                <a:path w="5485844" h="976903">
                  <a:moveTo>
                    <a:pt x="5361384" y="976902"/>
                  </a:moveTo>
                  <a:lnTo>
                    <a:pt x="124460" y="976902"/>
                  </a:lnTo>
                  <a:cubicBezTo>
                    <a:pt x="55880" y="976902"/>
                    <a:pt x="0" y="921023"/>
                    <a:pt x="0" y="8524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1384" y="0"/>
                  </a:lnTo>
                  <a:cubicBezTo>
                    <a:pt x="5429964" y="0"/>
                    <a:pt x="5485844" y="55880"/>
                    <a:pt x="5485844" y="124460"/>
                  </a:cubicBezTo>
                  <a:lnTo>
                    <a:pt x="5485844" y="852443"/>
                  </a:lnTo>
                  <a:cubicBezTo>
                    <a:pt x="5485844" y="921023"/>
                    <a:pt x="5429964" y="976903"/>
                    <a:pt x="5361384" y="976903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42025" y="6989191"/>
            <a:ext cx="7787934" cy="1940316"/>
            <a:chOff x="0" y="0"/>
            <a:chExt cx="3447737" cy="8589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47737" cy="858983"/>
            </a:xfrm>
            <a:custGeom>
              <a:avLst/>
              <a:gdLst/>
              <a:ahLst/>
              <a:cxnLst/>
              <a:rect l="l" t="t" r="r" b="b"/>
              <a:pathLst>
                <a:path w="3447737" h="858983">
                  <a:moveTo>
                    <a:pt x="3323277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23277" y="0"/>
                  </a:lnTo>
                  <a:cubicBezTo>
                    <a:pt x="3391857" y="0"/>
                    <a:pt x="3447737" y="55880"/>
                    <a:pt x="3447737" y="124460"/>
                  </a:cubicBezTo>
                  <a:lnTo>
                    <a:pt x="3447737" y="734523"/>
                  </a:lnTo>
                  <a:cubicBezTo>
                    <a:pt x="3447737" y="803103"/>
                    <a:pt x="3391857" y="858983"/>
                    <a:pt x="3323277" y="8589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42025" y="6989191"/>
            <a:ext cx="3414720" cy="1940316"/>
            <a:chOff x="0" y="0"/>
            <a:chExt cx="1511704" cy="8589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11705" cy="858983"/>
            </a:xfrm>
            <a:custGeom>
              <a:avLst/>
              <a:gdLst/>
              <a:ahLst/>
              <a:cxnLst/>
              <a:rect l="l" t="t" r="r" b="b"/>
              <a:pathLst>
                <a:path w="1511705" h="858983">
                  <a:moveTo>
                    <a:pt x="1387244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87245" y="0"/>
                  </a:lnTo>
                  <a:cubicBezTo>
                    <a:pt x="1455825" y="0"/>
                    <a:pt x="1511705" y="55880"/>
                    <a:pt x="1511705" y="124460"/>
                  </a:cubicBezTo>
                  <a:lnTo>
                    <a:pt x="1511705" y="734523"/>
                  </a:lnTo>
                  <a:cubicBezTo>
                    <a:pt x="1511705" y="803103"/>
                    <a:pt x="1455825" y="858983"/>
                    <a:pt x="1387245" y="858983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458041" y="6989191"/>
            <a:ext cx="7801259" cy="1940316"/>
            <a:chOff x="0" y="0"/>
            <a:chExt cx="3453636" cy="8589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53636" cy="858983"/>
            </a:xfrm>
            <a:custGeom>
              <a:avLst/>
              <a:gdLst/>
              <a:ahLst/>
              <a:cxnLst/>
              <a:rect l="l" t="t" r="r" b="b"/>
              <a:pathLst>
                <a:path w="3453636" h="858983">
                  <a:moveTo>
                    <a:pt x="3329176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29176" y="0"/>
                  </a:lnTo>
                  <a:cubicBezTo>
                    <a:pt x="3397756" y="0"/>
                    <a:pt x="3453636" y="55880"/>
                    <a:pt x="3453636" y="124460"/>
                  </a:cubicBezTo>
                  <a:lnTo>
                    <a:pt x="3453636" y="734523"/>
                  </a:lnTo>
                  <a:cubicBezTo>
                    <a:pt x="3453636" y="803103"/>
                    <a:pt x="3397756" y="858983"/>
                    <a:pt x="3329176" y="8589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458041" y="6989191"/>
            <a:ext cx="3420562" cy="1940316"/>
            <a:chOff x="0" y="0"/>
            <a:chExt cx="1514291" cy="8589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14291" cy="858983"/>
            </a:xfrm>
            <a:custGeom>
              <a:avLst/>
              <a:gdLst/>
              <a:ahLst/>
              <a:cxnLst/>
              <a:rect l="l" t="t" r="r" b="b"/>
              <a:pathLst>
                <a:path w="1514291" h="858983">
                  <a:moveTo>
                    <a:pt x="1389831" y="858983"/>
                  </a:moveTo>
                  <a:lnTo>
                    <a:pt x="124460" y="858983"/>
                  </a:lnTo>
                  <a:cubicBezTo>
                    <a:pt x="55880" y="858983"/>
                    <a:pt x="0" y="803103"/>
                    <a:pt x="0" y="7345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89831" y="0"/>
                  </a:lnTo>
                  <a:cubicBezTo>
                    <a:pt x="1458411" y="0"/>
                    <a:pt x="1514291" y="55880"/>
                    <a:pt x="1514291" y="124460"/>
                  </a:cubicBezTo>
                  <a:lnTo>
                    <a:pt x="1514291" y="734523"/>
                  </a:lnTo>
                  <a:cubicBezTo>
                    <a:pt x="1514291" y="803103"/>
                    <a:pt x="1458411" y="858983"/>
                    <a:pt x="1389831" y="858983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0433560" y="7230830"/>
            <a:ext cx="1469525" cy="1376009"/>
          </a:xfrm>
          <a:custGeom>
            <a:avLst/>
            <a:gdLst/>
            <a:ahLst/>
            <a:cxnLst/>
            <a:rect l="l" t="t" r="r" b="b"/>
            <a:pathLst>
              <a:path w="1469525" h="1376009">
                <a:moveTo>
                  <a:pt x="0" y="0"/>
                </a:moveTo>
                <a:lnTo>
                  <a:pt x="1469524" y="0"/>
                </a:lnTo>
                <a:lnTo>
                  <a:pt x="1469524" y="1376009"/>
                </a:lnTo>
                <a:lnTo>
                  <a:pt x="0" y="137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020994" y="5060240"/>
            <a:ext cx="1456782" cy="1443539"/>
          </a:xfrm>
          <a:custGeom>
            <a:avLst/>
            <a:gdLst/>
            <a:ahLst/>
            <a:cxnLst/>
            <a:rect l="l" t="t" r="r" b="b"/>
            <a:pathLst>
              <a:path w="1456782" h="1443539">
                <a:moveTo>
                  <a:pt x="0" y="0"/>
                </a:moveTo>
                <a:lnTo>
                  <a:pt x="1456782" y="0"/>
                </a:lnTo>
                <a:lnTo>
                  <a:pt x="1456782" y="1443539"/>
                </a:lnTo>
                <a:lnTo>
                  <a:pt x="0" y="1443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959988" y="7263065"/>
            <a:ext cx="1557985" cy="1311540"/>
          </a:xfrm>
          <a:custGeom>
            <a:avLst/>
            <a:gdLst/>
            <a:ahLst/>
            <a:cxnLst/>
            <a:rect l="l" t="t" r="r" b="b"/>
            <a:pathLst>
              <a:path w="1557985" h="1311540">
                <a:moveTo>
                  <a:pt x="0" y="0"/>
                </a:moveTo>
                <a:lnTo>
                  <a:pt x="1557986" y="0"/>
                </a:lnTo>
                <a:lnTo>
                  <a:pt x="1557986" y="1311540"/>
                </a:lnTo>
                <a:lnTo>
                  <a:pt x="0" y="1311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400310" y="5099359"/>
            <a:ext cx="1536024" cy="1446329"/>
          </a:xfrm>
          <a:custGeom>
            <a:avLst/>
            <a:gdLst/>
            <a:ahLst/>
            <a:cxnLst/>
            <a:rect l="l" t="t" r="r" b="b"/>
            <a:pathLst>
              <a:path w="1536024" h="1446329">
                <a:moveTo>
                  <a:pt x="0" y="0"/>
                </a:moveTo>
                <a:lnTo>
                  <a:pt x="1536024" y="0"/>
                </a:lnTo>
                <a:lnTo>
                  <a:pt x="1536024" y="1446330"/>
                </a:lnTo>
                <a:lnTo>
                  <a:pt x="0" y="14463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151577" y="5514697"/>
            <a:ext cx="3044375" cy="50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  <a:spcBef>
                <a:spcPct val="0"/>
              </a:spcBef>
            </a:pPr>
            <a:r>
              <a:rPr lang="en-US" sz="1451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Организация продуктивных каникул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07869" y="2632690"/>
            <a:ext cx="13885588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Формирование у детей и подростков представления о мире профессий, получение первичных практических умений, которые в будущем могут оказать большое влияние на предпрофильную подготовку и профессиональное самоопределение личности.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07869" y="1703172"/>
            <a:ext cx="13885588" cy="72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7"/>
              </a:lnSpc>
            </a:pPr>
            <a:r>
              <a:rPr lang="en-US" sz="4482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Цель городского клуба для детей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57860" y="7651523"/>
            <a:ext cx="3039175" cy="50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  <a:spcBef>
                <a:spcPct val="0"/>
              </a:spcBef>
            </a:pPr>
            <a:r>
              <a:rPr lang="en-US" sz="1451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Знакомство с разными профессиями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501827" y="7651523"/>
            <a:ext cx="3274873" cy="50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Помощь в понимании </a:t>
            </a:r>
          </a:p>
          <a:p>
            <a:pPr algn="ctr">
              <a:lnSpc>
                <a:spcPts val="2032"/>
              </a:lnSpc>
              <a:spcBef>
                <a:spcPct val="0"/>
              </a:spcBef>
            </a:pPr>
            <a:r>
              <a:rPr lang="en-US" sz="1451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своих интересов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507253" y="5514697"/>
            <a:ext cx="3274873" cy="50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Пробуждение </a:t>
            </a:r>
          </a:p>
          <a:p>
            <a:pPr algn="ctr">
              <a:lnSpc>
                <a:spcPts val="2032"/>
              </a:lnSpc>
              <a:spcBef>
                <a:spcPct val="0"/>
              </a:spcBef>
            </a:pPr>
            <a:r>
              <a:rPr lang="en-US" sz="1451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желания учиться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646" y="-221118"/>
            <a:ext cx="24961099" cy="10625693"/>
            <a:chOff x="0" y="0"/>
            <a:chExt cx="33281465" cy="14167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3822" cy="4336676"/>
            </a:xfrm>
            <a:custGeom>
              <a:avLst/>
              <a:gdLst/>
              <a:ahLst/>
              <a:cxnLst/>
              <a:rect l="l" t="t" r="r" b="b"/>
              <a:pathLst>
                <a:path w="11093822" h="4336676">
                  <a:moveTo>
                    <a:pt x="0" y="0"/>
                  </a:moveTo>
                  <a:lnTo>
                    <a:pt x="11093822" y="0"/>
                  </a:lnTo>
                  <a:lnTo>
                    <a:pt x="11093822" y="4336676"/>
                  </a:lnTo>
                  <a:lnTo>
                    <a:pt x="0" y="4336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093822" y="0"/>
              <a:ext cx="11093822" cy="4336676"/>
            </a:xfrm>
            <a:custGeom>
              <a:avLst/>
              <a:gdLst/>
              <a:ahLst/>
              <a:cxnLst/>
              <a:rect l="l" t="t" r="r" b="b"/>
              <a:pathLst>
                <a:path w="11093822" h="4336676">
                  <a:moveTo>
                    <a:pt x="0" y="0"/>
                  </a:moveTo>
                  <a:lnTo>
                    <a:pt x="11093821" y="0"/>
                  </a:lnTo>
                  <a:lnTo>
                    <a:pt x="11093821" y="4336676"/>
                  </a:lnTo>
                  <a:lnTo>
                    <a:pt x="0" y="4336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2187643" y="0"/>
              <a:ext cx="11093822" cy="4336676"/>
            </a:xfrm>
            <a:custGeom>
              <a:avLst/>
              <a:gdLst/>
              <a:ahLst/>
              <a:cxnLst/>
              <a:rect l="l" t="t" r="r" b="b"/>
              <a:pathLst>
                <a:path w="11093822" h="4336676">
                  <a:moveTo>
                    <a:pt x="0" y="0"/>
                  </a:moveTo>
                  <a:lnTo>
                    <a:pt x="11093822" y="0"/>
                  </a:lnTo>
                  <a:lnTo>
                    <a:pt x="11093822" y="4336676"/>
                  </a:lnTo>
                  <a:lnTo>
                    <a:pt x="0" y="4336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4916436"/>
              <a:ext cx="11093822" cy="4336676"/>
            </a:xfrm>
            <a:custGeom>
              <a:avLst/>
              <a:gdLst/>
              <a:ahLst/>
              <a:cxnLst/>
              <a:rect l="l" t="t" r="r" b="b"/>
              <a:pathLst>
                <a:path w="11093822" h="4336676">
                  <a:moveTo>
                    <a:pt x="0" y="0"/>
                  </a:moveTo>
                  <a:lnTo>
                    <a:pt x="11093822" y="0"/>
                  </a:lnTo>
                  <a:lnTo>
                    <a:pt x="11093822" y="4336676"/>
                  </a:lnTo>
                  <a:lnTo>
                    <a:pt x="0" y="4336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093822" y="4916436"/>
              <a:ext cx="11093822" cy="4336676"/>
            </a:xfrm>
            <a:custGeom>
              <a:avLst/>
              <a:gdLst/>
              <a:ahLst/>
              <a:cxnLst/>
              <a:rect l="l" t="t" r="r" b="b"/>
              <a:pathLst>
                <a:path w="11093822" h="4336676">
                  <a:moveTo>
                    <a:pt x="0" y="0"/>
                  </a:moveTo>
                  <a:lnTo>
                    <a:pt x="11093821" y="0"/>
                  </a:lnTo>
                  <a:lnTo>
                    <a:pt x="11093821" y="4336676"/>
                  </a:lnTo>
                  <a:lnTo>
                    <a:pt x="0" y="4336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2187643" y="4916436"/>
              <a:ext cx="11093822" cy="4336676"/>
            </a:xfrm>
            <a:custGeom>
              <a:avLst/>
              <a:gdLst/>
              <a:ahLst/>
              <a:cxnLst/>
              <a:rect l="l" t="t" r="r" b="b"/>
              <a:pathLst>
                <a:path w="11093822" h="4336676">
                  <a:moveTo>
                    <a:pt x="0" y="0"/>
                  </a:moveTo>
                  <a:lnTo>
                    <a:pt x="11093822" y="0"/>
                  </a:lnTo>
                  <a:lnTo>
                    <a:pt x="11093822" y="4336676"/>
                  </a:lnTo>
                  <a:lnTo>
                    <a:pt x="0" y="4336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9830915"/>
              <a:ext cx="11093822" cy="4336676"/>
            </a:xfrm>
            <a:custGeom>
              <a:avLst/>
              <a:gdLst/>
              <a:ahLst/>
              <a:cxnLst/>
              <a:rect l="l" t="t" r="r" b="b"/>
              <a:pathLst>
                <a:path w="11093822" h="4336676">
                  <a:moveTo>
                    <a:pt x="0" y="0"/>
                  </a:moveTo>
                  <a:lnTo>
                    <a:pt x="11093822" y="0"/>
                  </a:lnTo>
                  <a:lnTo>
                    <a:pt x="11093822" y="4336676"/>
                  </a:lnTo>
                  <a:lnTo>
                    <a:pt x="0" y="4336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1093822" y="9830915"/>
              <a:ext cx="11093822" cy="4336676"/>
            </a:xfrm>
            <a:custGeom>
              <a:avLst/>
              <a:gdLst/>
              <a:ahLst/>
              <a:cxnLst/>
              <a:rect l="l" t="t" r="r" b="b"/>
              <a:pathLst>
                <a:path w="11093822" h="4336676">
                  <a:moveTo>
                    <a:pt x="0" y="0"/>
                  </a:moveTo>
                  <a:lnTo>
                    <a:pt x="11093821" y="0"/>
                  </a:lnTo>
                  <a:lnTo>
                    <a:pt x="11093821" y="4336676"/>
                  </a:lnTo>
                  <a:lnTo>
                    <a:pt x="0" y="4336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2187643" y="9830915"/>
              <a:ext cx="11093822" cy="4336676"/>
            </a:xfrm>
            <a:custGeom>
              <a:avLst/>
              <a:gdLst/>
              <a:ahLst/>
              <a:cxnLst/>
              <a:rect l="l" t="t" r="r" b="b"/>
              <a:pathLst>
                <a:path w="11093822" h="4336676">
                  <a:moveTo>
                    <a:pt x="0" y="0"/>
                  </a:moveTo>
                  <a:lnTo>
                    <a:pt x="11093822" y="0"/>
                  </a:lnTo>
                  <a:lnTo>
                    <a:pt x="11093822" y="4336676"/>
                  </a:lnTo>
                  <a:lnTo>
                    <a:pt x="0" y="4336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853975" y="339824"/>
            <a:ext cx="4985579" cy="9607352"/>
            <a:chOff x="0" y="0"/>
            <a:chExt cx="1686480" cy="32498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6480" cy="3249895"/>
            </a:xfrm>
            <a:custGeom>
              <a:avLst/>
              <a:gdLst/>
              <a:ahLst/>
              <a:cxnLst/>
              <a:rect l="l" t="t" r="r" b="b"/>
              <a:pathLst>
                <a:path w="1686480" h="3249895">
                  <a:moveTo>
                    <a:pt x="1562020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2020" y="0"/>
                  </a:lnTo>
                  <a:cubicBezTo>
                    <a:pt x="1630600" y="0"/>
                    <a:pt x="1686480" y="55880"/>
                    <a:pt x="1686480" y="124460"/>
                  </a:cubicBezTo>
                  <a:lnTo>
                    <a:pt x="1686480" y="3125435"/>
                  </a:lnTo>
                  <a:cubicBezTo>
                    <a:pt x="1686480" y="3194015"/>
                    <a:pt x="1630600" y="3249895"/>
                    <a:pt x="1562020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185949" y="656902"/>
            <a:ext cx="4331552" cy="433155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0775" r="-29254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2185949" y="5298546"/>
            <a:ext cx="4331552" cy="433155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5015" r="-25015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653100" y="339824"/>
            <a:ext cx="4985579" cy="9607352"/>
            <a:chOff x="0" y="0"/>
            <a:chExt cx="1686480" cy="32498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86480" cy="3249895"/>
            </a:xfrm>
            <a:custGeom>
              <a:avLst/>
              <a:gdLst/>
              <a:ahLst/>
              <a:cxnLst/>
              <a:rect l="l" t="t" r="r" b="b"/>
              <a:pathLst>
                <a:path w="1686480" h="3249895">
                  <a:moveTo>
                    <a:pt x="1562020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2020" y="0"/>
                  </a:lnTo>
                  <a:cubicBezTo>
                    <a:pt x="1630600" y="0"/>
                    <a:pt x="1686480" y="55880"/>
                    <a:pt x="1686480" y="124460"/>
                  </a:cubicBezTo>
                  <a:lnTo>
                    <a:pt x="1686480" y="3125435"/>
                  </a:lnTo>
                  <a:cubicBezTo>
                    <a:pt x="1686480" y="3194015"/>
                    <a:pt x="1630600" y="3249895"/>
                    <a:pt x="1562020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985075" y="656902"/>
            <a:ext cx="4331552" cy="4331552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6896" r="-63801" b="-2282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6985075" y="5298546"/>
            <a:ext cx="4331552" cy="433155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24419" r="-27028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448447" y="339824"/>
            <a:ext cx="4985579" cy="9607352"/>
            <a:chOff x="0" y="0"/>
            <a:chExt cx="1686480" cy="324989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86480" cy="3249895"/>
            </a:xfrm>
            <a:custGeom>
              <a:avLst/>
              <a:gdLst/>
              <a:ahLst/>
              <a:cxnLst/>
              <a:rect l="l" t="t" r="r" b="b"/>
              <a:pathLst>
                <a:path w="1686480" h="3249895">
                  <a:moveTo>
                    <a:pt x="1562020" y="3249894"/>
                  </a:moveTo>
                  <a:lnTo>
                    <a:pt x="124460" y="3249894"/>
                  </a:lnTo>
                  <a:cubicBezTo>
                    <a:pt x="55880" y="3249894"/>
                    <a:pt x="0" y="3194015"/>
                    <a:pt x="0" y="312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2020" y="0"/>
                  </a:lnTo>
                  <a:cubicBezTo>
                    <a:pt x="1630600" y="0"/>
                    <a:pt x="1686480" y="55880"/>
                    <a:pt x="1686480" y="124460"/>
                  </a:cubicBezTo>
                  <a:lnTo>
                    <a:pt x="1686480" y="3125435"/>
                  </a:lnTo>
                  <a:cubicBezTo>
                    <a:pt x="1686480" y="3194015"/>
                    <a:pt x="1630600" y="3249895"/>
                    <a:pt x="1562020" y="32498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780421" y="656902"/>
            <a:ext cx="4331552" cy="433155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25015" r="-25015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780421" y="5298546"/>
            <a:ext cx="4331552" cy="4331552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t="-3536" b="-3536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52571" y="2249474"/>
            <a:ext cx="7506729" cy="2151795"/>
            <a:chOff x="0" y="0"/>
            <a:chExt cx="2719159" cy="7794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752571" y="2249474"/>
            <a:ext cx="2151795" cy="215179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44" r="-2504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752571" y="4753694"/>
            <a:ext cx="7506729" cy="2151795"/>
            <a:chOff x="0" y="0"/>
            <a:chExt cx="2719159" cy="7794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752571" y="4753694"/>
            <a:ext cx="2151795" cy="215179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2650" r="-6516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877290"/>
            <a:ext cx="16230600" cy="822919"/>
            <a:chOff x="0" y="0"/>
            <a:chExt cx="21640800" cy="109722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1097225"/>
              <a:chOff x="0" y="0"/>
              <a:chExt cx="13024556" cy="660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024555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3024555" h="660400">
                    <a:moveTo>
                      <a:pt x="1290009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900096" y="0"/>
                    </a:lnTo>
                    <a:cubicBezTo>
                      <a:pt x="12968676" y="0"/>
                      <a:pt x="13024555" y="55880"/>
                      <a:pt x="13024555" y="124460"/>
                    </a:cubicBezTo>
                    <a:lnTo>
                      <a:pt x="13024555" y="535940"/>
                    </a:lnTo>
                    <a:cubicBezTo>
                      <a:pt x="13024555" y="604520"/>
                      <a:pt x="12968676" y="660400"/>
                      <a:pt x="12900096" y="660400"/>
                    </a:cubicBezTo>
                    <a:close/>
                  </a:path>
                </a:pathLst>
              </a:custGeom>
              <a:solidFill>
                <a:srgbClr val="112B8E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007472" y="350142"/>
              <a:ext cx="17407354" cy="368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5"/>
                </a:lnSpc>
              </a:pPr>
              <a:r>
                <a:rPr lang="en-US" sz="1675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БОЛЬШАЯ ЗАКРЫТАЯ ТЕРРИТОРИЯ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2249474"/>
            <a:ext cx="7506729" cy="2151795"/>
            <a:chOff x="0" y="0"/>
            <a:chExt cx="2719159" cy="7794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28700" y="2249474"/>
            <a:ext cx="2151795" cy="215179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15" r="-25015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28700" y="4753694"/>
            <a:ext cx="7506729" cy="2151795"/>
            <a:chOff x="0" y="0"/>
            <a:chExt cx="2719159" cy="7794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028700" y="4753694"/>
            <a:ext cx="2151795" cy="215179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5044" r="-25044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9752571" y="7257915"/>
            <a:ext cx="7506729" cy="2151795"/>
            <a:chOff x="0" y="0"/>
            <a:chExt cx="2719159" cy="7794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9752571" y="7257915"/>
            <a:ext cx="2151795" cy="2151795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4921" r="-24921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7257915"/>
            <a:ext cx="7506729" cy="2151795"/>
            <a:chOff x="0" y="0"/>
            <a:chExt cx="2719159" cy="77944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719159" cy="779444"/>
            </a:xfrm>
            <a:custGeom>
              <a:avLst/>
              <a:gdLst/>
              <a:ahLst/>
              <a:cxnLst/>
              <a:rect l="l" t="t" r="r" b="b"/>
              <a:pathLst>
                <a:path w="2719159" h="779444">
                  <a:moveTo>
                    <a:pt x="2594699" y="779444"/>
                  </a:moveTo>
                  <a:lnTo>
                    <a:pt x="124460" y="779444"/>
                  </a:lnTo>
                  <a:cubicBezTo>
                    <a:pt x="55880" y="779444"/>
                    <a:pt x="0" y="723564"/>
                    <a:pt x="0" y="65498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94699" y="0"/>
                  </a:lnTo>
                  <a:cubicBezTo>
                    <a:pt x="2663279" y="0"/>
                    <a:pt x="2719159" y="55880"/>
                    <a:pt x="2719159" y="124460"/>
                  </a:cubicBezTo>
                  <a:lnTo>
                    <a:pt x="2719159" y="654984"/>
                  </a:lnTo>
                  <a:cubicBezTo>
                    <a:pt x="2719159" y="723564"/>
                    <a:pt x="2663279" y="779444"/>
                    <a:pt x="2594699" y="77944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028700" y="7257915"/>
            <a:ext cx="2151795" cy="2151795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25015" r="-25015"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3542740" y="5614644"/>
            <a:ext cx="4653212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Комфортные аудитории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542740" y="3110424"/>
            <a:ext cx="4653212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Коворкинг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542740" y="8118865"/>
            <a:ext cx="4653212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Уникальные музеи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266316" y="3110424"/>
            <a:ext cx="4653212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Современное оборудование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266316" y="5614644"/>
            <a:ext cx="4653212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Внутренний двор, зеленая зона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266316" y="8118865"/>
            <a:ext cx="4653212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Спортзал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068" y="6922215"/>
            <a:ext cx="8610864" cy="2912166"/>
            <a:chOff x="0" y="0"/>
            <a:chExt cx="2912811" cy="9851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2811" cy="985103"/>
            </a:xfrm>
            <a:custGeom>
              <a:avLst/>
              <a:gdLst/>
              <a:ahLst/>
              <a:cxnLst/>
              <a:rect l="l" t="t" r="r" b="b"/>
              <a:pathLst>
                <a:path w="2912811" h="985103">
                  <a:moveTo>
                    <a:pt x="2788351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8351" y="0"/>
                  </a:lnTo>
                  <a:cubicBezTo>
                    <a:pt x="2856931" y="0"/>
                    <a:pt x="2912811" y="55880"/>
                    <a:pt x="2912811" y="124460"/>
                  </a:cubicBezTo>
                  <a:lnTo>
                    <a:pt x="2912811" y="860643"/>
                  </a:lnTo>
                  <a:cubicBezTo>
                    <a:pt x="2912811" y="929223"/>
                    <a:pt x="2856931" y="985103"/>
                    <a:pt x="2788351" y="9851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5068" y="3663446"/>
            <a:ext cx="8610864" cy="2912166"/>
            <a:chOff x="0" y="0"/>
            <a:chExt cx="2912811" cy="9851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12811" cy="985103"/>
            </a:xfrm>
            <a:custGeom>
              <a:avLst/>
              <a:gdLst/>
              <a:ahLst/>
              <a:cxnLst/>
              <a:rect l="l" t="t" r="r" b="b"/>
              <a:pathLst>
                <a:path w="2912811" h="985103">
                  <a:moveTo>
                    <a:pt x="2788351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8351" y="0"/>
                  </a:lnTo>
                  <a:cubicBezTo>
                    <a:pt x="2856931" y="0"/>
                    <a:pt x="2912811" y="55880"/>
                    <a:pt x="2912811" y="124460"/>
                  </a:cubicBezTo>
                  <a:lnTo>
                    <a:pt x="2912811" y="860643"/>
                  </a:lnTo>
                  <a:cubicBezTo>
                    <a:pt x="2912811" y="929223"/>
                    <a:pt x="2856931" y="985103"/>
                    <a:pt x="2788351" y="9851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40758" y="4084037"/>
            <a:ext cx="6680009" cy="1645676"/>
            <a:chOff x="0" y="0"/>
            <a:chExt cx="8906679" cy="2194235"/>
          </a:xfrm>
        </p:grpSpPr>
        <p:sp>
          <p:nvSpPr>
            <p:cNvPr id="7" name="TextBox 7"/>
            <p:cNvSpPr txBox="1"/>
            <p:nvPr/>
          </p:nvSpPr>
          <p:spPr>
            <a:xfrm>
              <a:off x="0" y="886982"/>
              <a:ext cx="8906679" cy="1307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</a:pPr>
              <a:r>
                <a:rPr lang="en-US" sz="190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Варианты мастер-классов:</a:t>
              </a:r>
            </a:p>
            <a:p>
              <a:pPr algn="l">
                <a:lnSpc>
                  <a:spcPts val="2660"/>
                </a:lnSpc>
              </a:pPr>
              <a:r>
                <a:rPr lang="en-US" sz="190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Ветеринария, Биология,</a:t>
              </a:r>
            </a:p>
            <a:p>
              <a:pPr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Генетика, Химия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906679" cy="94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</a:pPr>
              <a:r>
                <a:rPr lang="en-US" sz="2200" spc="-65">
                  <a:solidFill>
                    <a:srgbClr val="191919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Естественно-научное направление</a:t>
              </a:r>
            </a:p>
            <a:p>
              <a:pPr marL="0" lvl="0" indent="0" algn="l">
                <a:lnSpc>
                  <a:spcPts val="2860"/>
                </a:lnSpc>
              </a:pPr>
              <a:endParaRPr lang="en-US" sz="2200" spc="-65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7161531"/>
            <a:ext cx="7624889" cy="2122361"/>
            <a:chOff x="0" y="-19050"/>
            <a:chExt cx="10166519" cy="282981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010356"/>
              <a:ext cx="10166519" cy="180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0"/>
                </a:lnSpc>
                <a:spcBef>
                  <a:spcPct val="0"/>
                </a:spcBef>
              </a:pPr>
              <a:r>
                <a:rPr lang="en-US" sz="1900" dirty="0" err="1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Варианты</a:t>
              </a:r>
              <a:r>
                <a:rPr lang="en-US" sz="1900" dirty="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 </a:t>
              </a:r>
              <a:r>
                <a:rPr lang="en-US" sz="1900" dirty="0" err="1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мастер-классов</a:t>
              </a:r>
              <a:r>
                <a:rPr lang="en-US" sz="1900" dirty="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:</a:t>
              </a:r>
            </a:p>
            <a:p>
              <a:pPr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 err="1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Психология</a:t>
              </a:r>
              <a:r>
                <a:rPr lang="en-US" sz="1899" dirty="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, </a:t>
              </a:r>
              <a:r>
                <a:rPr lang="en-US" sz="1899" dirty="0" err="1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Педагогика</a:t>
              </a:r>
              <a:endParaRPr lang="en-US" sz="1899" dirty="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 err="1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Английский</a:t>
              </a:r>
              <a:r>
                <a:rPr lang="en-US" sz="1899" dirty="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899" dirty="0" err="1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язык</a:t>
              </a:r>
              <a:r>
                <a:rPr lang="en-US" sz="1899" dirty="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: </a:t>
              </a:r>
              <a:r>
                <a:rPr lang="en-US" sz="1899" dirty="0" err="1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Интенсив</a:t>
              </a:r>
              <a:r>
                <a:rPr lang="en-US" sz="1899" dirty="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 </a:t>
              </a:r>
              <a:r>
                <a:rPr lang="en-US" sz="1899" dirty="0" err="1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английского</a:t>
              </a:r>
              <a:r>
                <a:rPr lang="en-US" sz="1899" dirty="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 </a:t>
              </a:r>
              <a:r>
                <a:rPr lang="en-US" sz="1899" dirty="0" err="1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языка</a:t>
              </a:r>
              <a:r>
                <a:rPr lang="en-US" sz="1899" dirty="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899" dirty="0" err="1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для</a:t>
              </a:r>
              <a:r>
                <a:rPr lang="en-US" sz="1899" dirty="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899" dirty="0" err="1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детей</a:t>
              </a:r>
              <a:r>
                <a:rPr lang="en-US" sz="1899" dirty="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899" dirty="0" err="1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по</a:t>
              </a:r>
              <a:r>
                <a:rPr lang="en-US" sz="1899" dirty="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899" dirty="0" err="1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запросу</a:t>
              </a:r>
              <a:r>
                <a:rPr lang="en-US" sz="1899" dirty="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 в </a:t>
              </a:r>
              <a:r>
                <a:rPr lang="en-US" sz="1899" dirty="0" err="1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соответствии</a:t>
              </a:r>
              <a:r>
                <a:rPr lang="en-US" sz="1899" dirty="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 с </a:t>
              </a:r>
              <a:r>
                <a:rPr lang="en-US" sz="1899" dirty="0" err="1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уровнем</a:t>
              </a:r>
              <a:r>
                <a:rPr lang="en-US" sz="1899" dirty="0">
                  <a:solidFill>
                    <a:srgbClr val="191919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-US" sz="1899" dirty="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(1</a:t>
              </a:r>
              <a:r>
                <a:rPr lang="ru-RU" sz="1899" dirty="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0</a:t>
              </a:r>
              <a:r>
                <a:rPr lang="en-US" sz="1899" dirty="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-16 </a:t>
              </a:r>
              <a:r>
                <a:rPr lang="en-US" sz="1899" dirty="0" err="1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лет</a:t>
              </a:r>
              <a:r>
                <a:rPr lang="en-US" sz="1899" dirty="0">
                  <a:solidFill>
                    <a:srgbClr val="191919"/>
                  </a:solidFill>
                  <a:latin typeface="Lato Bold"/>
                  <a:ea typeface="Lato Bold"/>
                  <a:cs typeface="Lato Bold"/>
                  <a:sym typeface="Lato Bold"/>
                </a:rPr>
                <a:t>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0166519" cy="94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sz="2199" spc="-65">
                  <a:solidFill>
                    <a:srgbClr val="191919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Социально-гуманитарное направление</a:t>
              </a:r>
            </a:p>
            <a:p>
              <a:pPr marL="0" lvl="0" indent="0" algn="l">
                <a:lnSpc>
                  <a:spcPts val="2860"/>
                </a:lnSpc>
              </a:pPr>
              <a:endParaRPr lang="en-US" sz="2199" spc="-65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42068" y="6922215"/>
            <a:ext cx="8610864" cy="2912166"/>
            <a:chOff x="0" y="0"/>
            <a:chExt cx="2912811" cy="9851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2811" cy="985103"/>
            </a:xfrm>
            <a:custGeom>
              <a:avLst/>
              <a:gdLst/>
              <a:ahLst/>
              <a:cxnLst/>
              <a:rect l="l" t="t" r="r" b="b"/>
              <a:pathLst>
                <a:path w="2912811" h="985103">
                  <a:moveTo>
                    <a:pt x="2788351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8351" y="0"/>
                  </a:lnTo>
                  <a:cubicBezTo>
                    <a:pt x="2856931" y="0"/>
                    <a:pt x="2912811" y="55880"/>
                    <a:pt x="2912811" y="124460"/>
                  </a:cubicBezTo>
                  <a:lnTo>
                    <a:pt x="2912811" y="860643"/>
                  </a:lnTo>
                  <a:cubicBezTo>
                    <a:pt x="2912811" y="929223"/>
                    <a:pt x="2856931" y="985103"/>
                    <a:pt x="2788351" y="9851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342068" y="3663446"/>
            <a:ext cx="8610864" cy="2912166"/>
            <a:chOff x="0" y="0"/>
            <a:chExt cx="2912811" cy="9851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12811" cy="985103"/>
            </a:xfrm>
            <a:custGeom>
              <a:avLst/>
              <a:gdLst/>
              <a:ahLst/>
              <a:cxnLst/>
              <a:rect l="l" t="t" r="r" b="b"/>
              <a:pathLst>
                <a:path w="2912811" h="985103">
                  <a:moveTo>
                    <a:pt x="2788351" y="985103"/>
                  </a:moveTo>
                  <a:lnTo>
                    <a:pt x="124460" y="985103"/>
                  </a:lnTo>
                  <a:cubicBezTo>
                    <a:pt x="55880" y="985103"/>
                    <a:pt x="0" y="929223"/>
                    <a:pt x="0" y="8606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8351" y="0"/>
                  </a:lnTo>
                  <a:cubicBezTo>
                    <a:pt x="2856931" y="0"/>
                    <a:pt x="2912811" y="55880"/>
                    <a:pt x="2912811" y="124460"/>
                  </a:cubicBezTo>
                  <a:lnTo>
                    <a:pt x="2912811" y="860643"/>
                  </a:lnTo>
                  <a:cubicBezTo>
                    <a:pt x="2912811" y="929223"/>
                    <a:pt x="2856931" y="985103"/>
                    <a:pt x="2788351" y="9851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027971" y="4796155"/>
            <a:ext cx="723132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Варианты мастер-классов: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Актёрское мастерство, Вокал, Хореография, Дизайн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27971" y="4064987"/>
            <a:ext cx="7231329" cy="71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 spc="-65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Творческое направление</a:t>
            </a:r>
          </a:p>
          <a:p>
            <a:pPr marL="0" lvl="0" indent="0" algn="l">
              <a:lnSpc>
                <a:spcPts val="2859"/>
              </a:lnSpc>
            </a:pPr>
            <a:endParaRPr lang="en-US" sz="2199" spc="-65">
              <a:solidFill>
                <a:srgbClr val="191919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027971" y="7888471"/>
            <a:ext cx="6771843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Варианты мастер-классов:</a:t>
            </a:r>
          </a:p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IT-технологии,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Программирование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27971" y="7156770"/>
            <a:ext cx="6771843" cy="71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 spc="-65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Информационно-техническое направление</a:t>
            </a:r>
          </a:p>
          <a:p>
            <a:pPr marL="0" lvl="0" indent="0" algn="l">
              <a:lnSpc>
                <a:spcPts val="2860"/>
              </a:lnSpc>
            </a:pPr>
            <a:endParaRPr lang="en-US" sz="2199" spc="-65">
              <a:solidFill>
                <a:srgbClr val="191919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335068" y="194119"/>
            <a:ext cx="17617864" cy="3133299"/>
            <a:chOff x="0" y="0"/>
            <a:chExt cx="5959623" cy="10599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59623" cy="1059906"/>
            </a:xfrm>
            <a:custGeom>
              <a:avLst/>
              <a:gdLst/>
              <a:ahLst/>
              <a:cxnLst/>
              <a:rect l="l" t="t" r="r" b="b"/>
              <a:pathLst>
                <a:path w="5959623" h="1059906">
                  <a:moveTo>
                    <a:pt x="5835163" y="1059906"/>
                  </a:moveTo>
                  <a:lnTo>
                    <a:pt x="124460" y="1059906"/>
                  </a:lnTo>
                  <a:cubicBezTo>
                    <a:pt x="55880" y="1059906"/>
                    <a:pt x="0" y="1004026"/>
                    <a:pt x="0" y="9354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35163" y="0"/>
                  </a:lnTo>
                  <a:cubicBezTo>
                    <a:pt x="5903743" y="0"/>
                    <a:pt x="5959623" y="55880"/>
                    <a:pt x="5959623" y="124460"/>
                  </a:cubicBezTo>
                  <a:lnTo>
                    <a:pt x="5959623" y="935446"/>
                  </a:lnTo>
                  <a:cubicBezTo>
                    <a:pt x="5959623" y="1004026"/>
                    <a:pt x="5903743" y="1059906"/>
                    <a:pt x="5835163" y="1059906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140758" y="839089"/>
            <a:ext cx="14468091" cy="1798841"/>
            <a:chOff x="0" y="0"/>
            <a:chExt cx="19290787" cy="2398455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9525"/>
              <a:ext cx="19290787" cy="1630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600"/>
                </a:lnSpc>
              </a:pPr>
              <a:r>
                <a:rPr lang="en-US" sz="8000" spc="-16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PRO-ЛЕТО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817226"/>
              <a:ext cx="16841650" cy="581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  <a:spcBef>
                  <a:spcPct val="0"/>
                </a:spcBef>
              </a:pPr>
              <a:r>
                <a:rPr lang="en-US" sz="2599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10 дней интенсивной программы подготовки к профессиям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335068" y="-1576642"/>
            <a:ext cx="5872621" cy="2295661"/>
          </a:xfrm>
          <a:custGeom>
            <a:avLst/>
            <a:gdLst/>
            <a:ahLst/>
            <a:cxnLst/>
            <a:rect l="l" t="t" r="r" b="b"/>
            <a:pathLst>
              <a:path w="5872621" h="2295661">
                <a:moveTo>
                  <a:pt x="0" y="0"/>
                </a:moveTo>
                <a:lnTo>
                  <a:pt x="5872621" y="0"/>
                </a:lnTo>
                <a:lnTo>
                  <a:pt x="5872621" y="2295662"/>
                </a:lnTo>
                <a:lnTo>
                  <a:pt x="0" y="2295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207689" y="-1576642"/>
            <a:ext cx="5872621" cy="2295661"/>
          </a:xfrm>
          <a:custGeom>
            <a:avLst/>
            <a:gdLst/>
            <a:ahLst/>
            <a:cxnLst/>
            <a:rect l="l" t="t" r="r" b="b"/>
            <a:pathLst>
              <a:path w="5872621" h="2295661">
                <a:moveTo>
                  <a:pt x="0" y="0"/>
                </a:moveTo>
                <a:lnTo>
                  <a:pt x="5872622" y="0"/>
                </a:lnTo>
                <a:lnTo>
                  <a:pt x="5872622" y="2295662"/>
                </a:lnTo>
                <a:lnTo>
                  <a:pt x="0" y="2295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080311" y="-1576642"/>
            <a:ext cx="5872621" cy="2295661"/>
          </a:xfrm>
          <a:custGeom>
            <a:avLst/>
            <a:gdLst/>
            <a:ahLst/>
            <a:cxnLst/>
            <a:rect l="l" t="t" r="r" b="b"/>
            <a:pathLst>
              <a:path w="5872621" h="2295661">
                <a:moveTo>
                  <a:pt x="0" y="0"/>
                </a:moveTo>
                <a:lnTo>
                  <a:pt x="5872621" y="0"/>
                </a:lnTo>
                <a:lnTo>
                  <a:pt x="5872621" y="2295662"/>
                </a:lnTo>
                <a:lnTo>
                  <a:pt x="0" y="2295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35068" y="1024885"/>
            <a:ext cx="5872621" cy="2295661"/>
          </a:xfrm>
          <a:custGeom>
            <a:avLst/>
            <a:gdLst/>
            <a:ahLst/>
            <a:cxnLst/>
            <a:rect l="l" t="t" r="r" b="b"/>
            <a:pathLst>
              <a:path w="5872621" h="2295661">
                <a:moveTo>
                  <a:pt x="0" y="0"/>
                </a:moveTo>
                <a:lnTo>
                  <a:pt x="5872621" y="0"/>
                </a:lnTo>
                <a:lnTo>
                  <a:pt x="5872621" y="2295661"/>
                </a:lnTo>
                <a:lnTo>
                  <a:pt x="0" y="2295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207689" y="1024885"/>
            <a:ext cx="5872621" cy="2295661"/>
          </a:xfrm>
          <a:custGeom>
            <a:avLst/>
            <a:gdLst/>
            <a:ahLst/>
            <a:cxnLst/>
            <a:rect l="l" t="t" r="r" b="b"/>
            <a:pathLst>
              <a:path w="5872621" h="2295661">
                <a:moveTo>
                  <a:pt x="0" y="0"/>
                </a:moveTo>
                <a:lnTo>
                  <a:pt x="5872622" y="0"/>
                </a:lnTo>
                <a:lnTo>
                  <a:pt x="5872622" y="2295661"/>
                </a:lnTo>
                <a:lnTo>
                  <a:pt x="0" y="2295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080311" y="1024885"/>
            <a:ext cx="5872621" cy="2295661"/>
          </a:xfrm>
          <a:custGeom>
            <a:avLst/>
            <a:gdLst/>
            <a:ahLst/>
            <a:cxnLst/>
            <a:rect l="l" t="t" r="r" b="b"/>
            <a:pathLst>
              <a:path w="5872621" h="2295661">
                <a:moveTo>
                  <a:pt x="0" y="0"/>
                </a:moveTo>
                <a:lnTo>
                  <a:pt x="5872621" y="0"/>
                </a:lnTo>
                <a:lnTo>
                  <a:pt x="5872621" y="2295661"/>
                </a:lnTo>
                <a:lnTo>
                  <a:pt x="0" y="2295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276279" y="459243"/>
            <a:ext cx="2665138" cy="2558532"/>
          </a:xfrm>
          <a:custGeom>
            <a:avLst/>
            <a:gdLst/>
            <a:ahLst/>
            <a:cxnLst/>
            <a:rect l="l" t="t" r="r" b="b"/>
            <a:pathLst>
              <a:path w="2665138" h="2558532">
                <a:moveTo>
                  <a:pt x="0" y="0"/>
                </a:moveTo>
                <a:lnTo>
                  <a:pt x="2665138" y="0"/>
                </a:lnTo>
                <a:lnTo>
                  <a:pt x="2665138" y="2558532"/>
                </a:lnTo>
                <a:lnTo>
                  <a:pt x="0" y="2558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09696" y="-41174"/>
            <a:ext cx="24262188" cy="10328174"/>
            <a:chOff x="0" y="0"/>
            <a:chExt cx="32349584" cy="13770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0783195" y="0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566390" y="0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4" y="0"/>
                  </a:lnTo>
                  <a:lnTo>
                    <a:pt x="10783194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4778776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0783195" y="4778776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1566390" y="4778776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4" y="0"/>
                  </a:lnTo>
                  <a:lnTo>
                    <a:pt x="10783194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9555649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0783195" y="9555649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1566390" y="9555649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4" y="0"/>
                  </a:lnTo>
                  <a:lnTo>
                    <a:pt x="10783194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028700" y="3375296"/>
            <a:ext cx="2815988" cy="25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0"/>
              </a:lnSpc>
            </a:pPr>
            <a:r>
              <a:rPr lang="en-US" sz="145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ПРОФОРИЕНТАЦИЯ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2991982"/>
            <a:ext cx="2801881" cy="162602"/>
            <a:chOff x="0" y="0"/>
            <a:chExt cx="32721170" cy="18989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721169" cy="1898914"/>
            </a:xfrm>
            <a:custGeom>
              <a:avLst/>
              <a:gdLst/>
              <a:ahLst/>
              <a:cxnLst/>
              <a:rect l="l" t="t" r="r" b="b"/>
              <a:pathLst>
                <a:path w="32721169" h="1898914">
                  <a:moveTo>
                    <a:pt x="32721169" y="949457"/>
                  </a:moveTo>
                  <a:cubicBezTo>
                    <a:pt x="32721169" y="1470416"/>
                    <a:pt x="32292798" y="1898914"/>
                    <a:pt x="3176422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31764225" y="0"/>
                  </a:lnTo>
                  <a:cubicBezTo>
                    <a:pt x="32292671" y="0"/>
                    <a:pt x="32721169" y="428371"/>
                    <a:pt x="32721169" y="949457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28700" y="4126679"/>
            <a:ext cx="2815988" cy="4327002"/>
            <a:chOff x="0" y="0"/>
            <a:chExt cx="3754651" cy="576933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5437467"/>
              <a:ext cx="3754651" cy="331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03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55862"/>
              <a:ext cx="3754651" cy="4403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PRO-профессии (для подростков 14-16 лет)</a:t>
              </a:r>
            </a:p>
            <a:p>
              <a:pPr algn="l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Тренинги по профессиям, 4 направления: игровые методики, креативные подходы,</a:t>
              </a:r>
            </a:p>
            <a:p>
              <a:pPr algn="l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профориентационный тест. Консультация в области профессиональной ориентации</a:t>
              </a:r>
            </a:p>
            <a:p>
              <a:pPr marL="0" lvl="0" indent="0" algn="l">
                <a:lnSpc>
                  <a:spcPts val="2240"/>
                </a:lnSpc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603443" cy="469931"/>
            </a:xfrm>
            <a:custGeom>
              <a:avLst/>
              <a:gdLst/>
              <a:ahLst/>
              <a:cxnLst/>
              <a:rect l="l" t="t" r="r" b="b"/>
              <a:pathLst>
                <a:path w="603443" h="469931">
                  <a:moveTo>
                    <a:pt x="0" y="0"/>
                  </a:moveTo>
                  <a:lnTo>
                    <a:pt x="603443" y="0"/>
                  </a:lnTo>
                  <a:lnTo>
                    <a:pt x="603443" y="469931"/>
                  </a:lnTo>
                  <a:lnTo>
                    <a:pt x="0" y="469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4382353" y="3375296"/>
            <a:ext cx="2815988" cy="258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30"/>
              </a:lnSpc>
            </a:pPr>
            <a:r>
              <a:rPr lang="en-US" sz="145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КОМАНДООБРАЗОВАНИЕ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4382353" y="2991982"/>
            <a:ext cx="2801881" cy="162602"/>
            <a:chOff x="0" y="0"/>
            <a:chExt cx="32721170" cy="18989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721169" cy="1898914"/>
            </a:xfrm>
            <a:custGeom>
              <a:avLst/>
              <a:gdLst/>
              <a:ahLst/>
              <a:cxnLst/>
              <a:rect l="l" t="t" r="r" b="b"/>
              <a:pathLst>
                <a:path w="32721169" h="1898914">
                  <a:moveTo>
                    <a:pt x="32721169" y="949457"/>
                  </a:moveTo>
                  <a:cubicBezTo>
                    <a:pt x="32721169" y="1470416"/>
                    <a:pt x="32292798" y="1898914"/>
                    <a:pt x="3176422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31764225" y="0"/>
                  </a:lnTo>
                  <a:cubicBezTo>
                    <a:pt x="32292671" y="0"/>
                    <a:pt x="32721169" y="428371"/>
                    <a:pt x="32721169" y="949457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4382353" y="4684050"/>
            <a:ext cx="2815988" cy="110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PRO-дружную команду взрослых и детей</a:t>
            </a:r>
          </a:p>
          <a:p>
            <a:pPr marL="0" lvl="0" indent="0" algn="l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Игры на сплочение и командообразование</a:t>
            </a:r>
          </a:p>
        </p:txBody>
      </p:sp>
      <p:sp>
        <p:nvSpPr>
          <p:cNvPr id="23" name="Freeform 23"/>
          <p:cNvSpPr/>
          <p:nvPr/>
        </p:nvSpPr>
        <p:spPr>
          <a:xfrm>
            <a:off x="4382353" y="4126679"/>
            <a:ext cx="452582" cy="352449"/>
          </a:xfrm>
          <a:custGeom>
            <a:avLst/>
            <a:gdLst/>
            <a:ahLst/>
            <a:cxnLst/>
            <a:rect l="l" t="t" r="r" b="b"/>
            <a:pathLst>
              <a:path w="452582" h="352449">
                <a:moveTo>
                  <a:pt x="0" y="0"/>
                </a:moveTo>
                <a:lnTo>
                  <a:pt x="452582" y="0"/>
                </a:lnTo>
                <a:lnTo>
                  <a:pt x="452582" y="352448"/>
                </a:lnTo>
                <a:lnTo>
                  <a:pt x="0" y="352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736006" y="3375296"/>
            <a:ext cx="2815988" cy="27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ТВОРЧЕСТВО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736006" y="2991982"/>
            <a:ext cx="2801881" cy="162602"/>
            <a:chOff x="0" y="0"/>
            <a:chExt cx="32721170" cy="18989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721169" cy="1898914"/>
            </a:xfrm>
            <a:custGeom>
              <a:avLst/>
              <a:gdLst/>
              <a:ahLst/>
              <a:cxnLst/>
              <a:rect l="l" t="t" r="r" b="b"/>
              <a:pathLst>
                <a:path w="32721169" h="1898914">
                  <a:moveTo>
                    <a:pt x="32721169" y="949457"/>
                  </a:moveTo>
                  <a:cubicBezTo>
                    <a:pt x="32721169" y="1470416"/>
                    <a:pt x="32292798" y="1898914"/>
                    <a:pt x="3176422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31764225" y="0"/>
                  </a:lnTo>
                  <a:cubicBezTo>
                    <a:pt x="32292671" y="0"/>
                    <a:pt x="32721169" y="428371"/>
                    <a:pt x="32721169" y="949457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7736006" y="4126679"/>
            <a:ext cx="452582" cy="352449"/>
          </a:xfrm>
          <a:custGeom>
            <a:avLst/>
            <a:gdLst/>
            <a:ahLst/>
            <a:cxnLst/>
            <a:rect l="l" t="t" r="r" b="b"/>
            <a:pathLst>
              <a:path w="452582" h="352449">
                <a:moveTo>
                  <a:pt x="0" y="0"/>
                </a:moveTo>
                <a:lnTo>
                  <a:pt x="452582" y="0"/>
                </a:lnTo>
                <a:lnTo>
                  <a:pt x="452582" y="352448"/>
                </a:lnTo>
                <a:lnTo>
                  <a:pt x="0" y="352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1089659" y="3375296"/>
            <a:ext cx="2815988" cy="27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АКТИВНЫЙ ОТДЫХ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1089659" y="2991982"/>
            <a:ext cx="2801881" cy="162602"/>
            <a:chOff x="0" y="0"/>
            <a:chExt cx="32721170" cy="189891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721169" cy="1898914"/>
            </a:xfrm>
            <a:custGeom>
              <a:avLst/>
              <a:gdLst/>
              <a:ahLst/>
              <a:cxnLst/>
              <a:rect l="l" t="t" r="r" b="b"/>
              <a:pathLst>
                <a:path w="32721169" h="1898914">
                  <a:moveTo>
                    <a:pt x="32721169" y="949457"/>
                  </a:moveTo>
                  <a:cubicBezTo>
                    <a:pt x="32721169" y="1470416"/>
                    <a:pt x="32292798" y="1898914"/>
                    <a:pt x="3176422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31764225" y="0"/>
                  </a:lnTo>
                  <a:cubicBezTo>
                    <a:pt x="32292671" y="0"/>
                    <a:pt x="32721169" y="428371"/>
                    <a:pt x="32721169" y="949457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11089659" y="4126679"/>
            <a:ext cx="452582" cy="352449"/>
          </a:xfrm>
          <a:custGeom>
            <a:avLst/>
            <a:gdLst/>
            <a:ahLst/>
            <a:cxnLst/>
            <a:rect l="l" t="t" r="r" b="b"/>
            <a:pathLst>
              <a:path w="452582" h="352449">
                <a:moveTo>
                  <a:pt x="0" y="0"/>
                </a:moveTo>
                <a:lnTo>
                  <a:pt x="452582" y="0"/>
                </a:lnTo>
                <a:lnTo>
                  <a:pt x="452582" y="352448"/>
                </a:lnTo>
                <a:lnTo>
                  <a:pt x="0" y="352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4443312" y="3375296"/>
            <a:ext cx="2815988" cy="27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ЭКСКУРСИИ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4443312" y="2991982"/>
            <a:ext cx="2801881" cy="162602"/>
            <a:chOff x="0" y="0"/>
            <a:chExt cx="32721170" cy="189891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2721169" cy="1898914"/>
            </a:xfrm>
            <a:custGeom>
              <a:avLst/>
              <a:gdLst/>
              <a:ahLst/>
              <a:cxnLst/>
              <a:rect l="l" t="t" r="r" b="b"/>
              <a:pathLst>
                <a:path w="32721169" h="1898914">
                  <a:moveTo>
                    <a:pt x="32721169" y="949457"/>
                  </a:moveTo>
                  <a:cubicBezTo>
                    <a:pt x="32721169" y="1470416"/>
                    <a:pt x="32292798" y="1898914"/>
                    <a:pt x="3176422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31764225" y="0"/>
                  </a:lnTo>
                  <a:cubicBezTo>
                    <a:pt x="32292671" y="0"/>
                    <a:pt x="32721169" y="428371"/>
                    <a:pt x="32721169" y="949457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sp>
        <p:nvSpPr>
          <p:cNvPr id="35" name="Freeform 35"/>
          <p:cNvSpPr/>
          <p:nvPr/>
        </p:nvSpPr>
        <p:spPr>
          <a:xfrm>
            <a:off x="14443312" y="4126679"/>
            <a:ext cx="452582" cy="352449"/>
          </a:xfrm>
          <a:custGeom>
            <a:avLst/>
            <a:gdLst/>
            <a:ahLst/>
            <a:cxnLst/>
            <a:rect l="l" t="t" r="r" b="b"/>
            <a:pathLst>
              <a:path w="452582" h="352449">
                <a:moveTo>
                  <a:pt x="0" y="0"/>
                </a:moveTo>
                <a:lnTo>
                  <a:pt x="452582" y="0"/>
                </a:lnTo>
                <a:lnTo>
                  <a:pt x="452582" y="352448"/>
                </a:lnTo>
                <a:lnTo>
                  <a:pt x="0" y="352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7721899" y="4698202"/>
            <a:ext cx="2967163" cy="165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PRO-творчество</a:t>
            </a:r>
          </a:p>
          <a:p>
            <a:pPr marL="0" lvl="0" indent="0" algn="l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Мастер-классы по вокалу, хореографии, сценическому искусству, декоративно-прикладному творчеству, флористика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061762" y="4698202"/>
            <a:ext cx="3044588" cy="303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PRO-здоровье и спорт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игры на свежем воздухе, спортивные соревнования и эстафеты, ориентирование.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Зарядки, прогулки, вечерние мероприятия,</a:t>
            </a:r>
          </a:p>
          <a:p>
            <a:pPr marL="0" lvl="0" indent="0" algn="l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дискотеки, мастер-классы, «свечки» на закрытой территории. Завтрак, обед и полдник в большой уютной столовой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924540"/>
            <a:ext cx="1876818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spc="-160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Программа клуба </a:t>
            </a:r>
            <a:r>
              <a:rPr lang="en-US" sz="8000" spc="-160">
                <a:solidFill>
                  <a:srgbClr val="112B8E"/>
                </a:solidFill>
                <a:latin typeface="Gotham Bold"/>
                <a:ea typeface="Gotham Bold"/>
                <a:cs typeface="Gotham Bold"/>
                <a:sym typeface="Gotham Bold"/>
              </a:rPr>
              <a:t>PRO-ЛЕТО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8700" y="2284546"/>
            <a:ext cx="16385397" cy="45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По окончании каждой смены клуба вручается сертификат о прохождении программы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443312" y="4684050"/>
            <a:ext cx="2967163" cy="165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PRO-экскурсии </a:t>
            </a:r>
          </a:p>
          <a:p>
            <a:pPr marL="0" lvl="0" indent="0" algn="l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Экскурсия по университету, лаборатории, музей анатомии животных, зооферма</a:t>
            </a:r>
          </a:p>
        </p:txBody>
      </p:sp>
      <p:sp>
        <p:nvSpPr>
          <p:cNvPr id="41" name="Freeform 41"/>
          <p:cNvSpPr/>
          <p:nvPr/>
        </p:nvSpPr>
        <p:spPr>
          <a:xfrm>
            <a:off x="4206241" y="6872260"/>
            <a:ext cx="3154105" cy="3027941"/>
          </a:xfrm>
          <a:custGeom>
            <a:avLst/>
            <a:gdLst/>
            <a:ahLst/>
            <a:cxnLst/>
            <a:rect l="l" t="t" r="r" b="b"/>
            <a:pathLst>
              <a:path w="3154105" h="3027941">
                <a:moveTo>
                  <a:pt x="0" y="0"/>
                </a:moveTo>
                <a:lnTo>
                  <a:pt x="3154105" y="0"/>
                </a:lnTo>
                <a:lnTo>
                  <a:pt x="3154105" y="3027941"/>
                </a:lnTo>
                <a:lnTo>
                  <a:pt x="0" y="30279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130475" y="7214628"/>
            <a:ext cx="2128825" cy="2043672"/>
          </a:xfrm>
          <a:custGeom>
            <a:avLst/>
            <a:gdLst/>
            <a:ahLst/>
            <a:cxnLst/>
            <a:rect l="l" t="t" r="r" b="b"/>
            <a:pathLst>
              <a:path w="2128825" h="2043672">
                <a:moveTo>
                  <a:pt x="0" y="0"/>
                </a:moveTo>
                <a:lnTo>
                  <a:pt x="2128825" y="0"/>
                </a:lnTo>
                <a:lnTo>
                  <a:pt x="2128825" y="2043672"/>
                </a:lnTo>
                <a:lnTo>
                  <a:pt x="0" y="2043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76134" y="-245159"/>
            <a:ext cx="24262188" cy="10328174"/>
            <a:chOff x="0" y="0"/>
            <a:chExt cx="32349584" cy="13770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0783195" y="0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566390" y="0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4" y="0"/>
                  </a:lnTo>
                  <a:lnTo>
                    <a:pt x="10783194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4778776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0783195" y="4778776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1566390" y="4778776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4" y="0"/>
                  </a:lnTo>
                  <a:lnTo>
                    <a:pt x="10783194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9555649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0783195" y="9555649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5" y="0"/>
                  </a:lnTo>
                  <a:lnTo>
                    <a:pt x="10783195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1566390" y="9555649"/>
              <a:ext cx="10783195" cy="4215249"/>
            </a:xfrm>
            <a:custGeom>
              <a:avLst/>
              <a:gdLst/>
              <a:ahLst/>
              <a:cxnLst/>
              <a:rect l="l" t="t" r="r" b="b"/>
              <a:pathLst>
                <a:path w="10783195" h="4215249">
                  <a:moveTo>
                    <a:pt x="0" y="0"/>
                  </a:moveTo>
                  <a:lnTo>
                    <a:pt x="10783194" y="0"/>
                  </a:lnTo>
                  <a:lnTo>
                    <a:pt x="10783194" y="4215249"/>
                  </a:lnTo>
                  <a:lnTo>
                    <a:pt x="0" y="421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733955" y="3405776"/>
            <a:ext cx="2815988" cy="25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0"/>
              </a:lnSpc>
            </a:pPr>
            <a:r>
              <a:rPr lang="en-US" sz="145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АНГЛИЙСКИЙ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733955" y="3022462"/>
            <a:ext cx="2801881" cy="162602"/>
            <a:chOff x="0" y="0"/>
            <a:chExt cx="32721170" cy="18989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721169" cy="1898914"/>
            </a:xfrm>
            <a:custGeom>
              <a:avLst/>
              <a:gdLst/>
              <a:ahLst/>
              <a:cxnLst/>
              <a:rect l="l" t="t" r="r" b="b"/>
              <a:pathLst>
                <a:path w="32721169" h="1898914">
                  <a:moveTo>
                    <a:pt x="32721169" y="949457"/>
                  </a:moveTo>
                  <a:cubicBezTo>
                    <a:pt x="32721169" y="1470416"/>
                    <a:pt x="32292798" y="1898914"/>
                    <a:pt x="3176422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31764225" y="0"/>
                  </a:lnTo>
                  <a:cubicBezTo>
                    <a:pt x="32292671" y="0"/>
                    <a:pt x="32721169" y="428371"/>
                    <a:pt x="32721169" y="949457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3733955" y="4157159"/>
            <a:ext cx="2815988" cy="3498327"/>
            <a:chOff x="0" y="0"/>
            <a:chExt cx="3754651" cy="4664435"/>
          </a:xfrm>
        </p:grpSpPr>
        <p:sp>
          <p:nvSpPr>
            <p:cNvPr id="16" name="TextBox 16"/>
            <p:cNvSpPr txBox="1"/>
            <p:nvPr/>
          </p:nvSpPr>
          <p:spPr>
            <a:xfrm>
              <a:off x="0" y="4332566"/>
              <a:ext cx="3754651" cy="331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03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55863"/>
              <a:ext cx="3754651" cy="335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PRO-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английский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</a:p>
            <a:p>
              <a:pPr algn="l">
                <a:lnSpc>
                  <a:spcPts val="2240"/>
                </a:lnSpc>
              </a:pP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Разговорный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английский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в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ситуативной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и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игровой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форме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. (</a:t>
              </a:r>
              <a:r>
                <a:rPr lang="ru-RU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10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-13лет) </a:t>
              </a:r>
            </a:p>
            <a:p>
              <a:pPr algn="l">
                <a:lnSpc>
                  <a:spcPts val="2240"/>
                </a:lnSpc>
              </a:pP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Интенсив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английского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языка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для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детей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по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запросу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в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соответствии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с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уровнем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 (14-16 </a:t>
              </a:r>
              <a:r>
                <a:rPr lang="en-US" sz="1600" dirty="0" err="1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лет</a:t>
              </a:r>
              <a:r>
                <a:rPr lang="en-US" sz="1600" dirty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)</a:t>
              </a:r>
            </a:p>
            <a:p>
              <a:pPr marL="0" lvl="0" indent="0" algn="l">
                <a:lnSpc>
                  <a:spcPts val="2240"/>
                </a:lnSpc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603443" cy="469931"/>
            </a:xfrm>
            <a:custGeom>
              <a:avLst/>
              <a:gdLst/>
              <a:ahLst/>
              <a:cxnLst/>
              <a:rect l="l" t="t" r="r" b="b"/>
              <a:pathLst>
                <a:path w="603443" h="469931">
                  <a:moveTo>
                    <a:pt x="0" y="0"/>
                  </a:moveTo>
                  <a:lnTo>
                    <a:pt x="603443" y="0"/>
                  </a:lnTo>
                  <a:lnTo>
                    <a:pt x="603443" y="469931"/>
                  </a:lnTo>
                  <a:lnTo>
                    <a:pt x="0" y="469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7087608" y="3405776"/>
            <a:ext cx="2815988" cy="25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30"/>
              </a:lnSpc>
            </a:pPr>
            <a:r>
              <a:rPr lang="en-US" sz="145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ПРОФЕССИОНАЛИЗМ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087608" y="3022462"/>
            <a:ext cx="2801881" cy="162602"/>
            <a:chOff x="0" y="0"/>
            <a:chExt cx="32721170" cy="18989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721169" cy="1898914"/>
            </a:xfrm>
            <a:custGeom>
              <a:avLst/>
              <a:gdLst/>
              <a:ahLst/>
              <a:cxnLst/>
              <a:rect l="l" t="t" r="r" b="b"/>
              <a:pathLst>
                <a:path w="32721169" h="1898914">
                  <a:moveTo>
                    <a:pt x="32721169" y="949457"/>
                  </a:moveTo>
                  <a:cubicBezTo>
                    <a:pt x="32721169" y="1470416"/>
                    <a:pt x="32292798" y="1898914"/>
                    <a:pt x="3176422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31764225" y="0"/>
                  </a:lnTo>
                  <a:cubicBezTo>
                    <a:pt x="32292671" y="0"/>
                    <a:pt x="32721169" y="428371"/>
                    <a:pt x="32721169" y="949457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7087608" y="4714530"/>
            <a:ext cx="2815988" cy="193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PRO-</a:t>
            </a: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профессионалов</a:t>
            </a:r>
            <a:endParaRPr lang="en-US" sz="1600" dirty="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Работает</a:t>
            </a:r>
            <a:r>
              <a: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команда</a:t>
            </a:r>
            <a:r>
              <a: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оытных</a:t>
            </a:r>
            <a:r>
              <a: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педагогов</a:t>
            </a:r>
            <a:r>
              <a: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психологов</a:t>
            </a:r>
            <a:r>
              <a: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вожатых</a:t>
            </a:r>
            <a:r>
              <a: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специалистов</a:t>
            </a:r>
            <a:r>
              <a: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в </a:t>
            </a: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различных</a:t>
            </a:r>
            <a:r>
              <a: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областях</a:t>
            </a:r>
            <a:r>
              <a:rPr lang="en-US" sz="16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деятельности</a:t>
            </a:r>
            <a:endParaRPr lang="en-US" sz="1600" dirty="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0" lvl="0" indent="0" algn="l"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087608" y="4157159"/>
            <a:ext cx="452582" cy="352449"/>
          </a:xfrm>
          <a:custGeom>
            <a:avLst/>
            <a:gdLst/>
            <a:ahLst/>
            <a:cxnLst/>
            <a:rect l="l" t="t" r="r" b="b"/>
            <a:pathLst>
              <a:path w="452582" h="352449">
                <a:moveTo>
                  <a:pt x="0" y="0"/>
                </a:moveTo>
                <a:lnTo>
                  <a:pt x="452583" y="0"/>
                </a:lnTo>
                <a:lnTo>
                  <a:pt x="452583" y="352448"/>
                </a:lnTo>
                <a:lnTo>
                  <a:pt x="0" y="352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441261" y="3405776"/>
            <a:ext cx="2815988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БЕЗОПАСНОСТЬ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441261" y="3022462"/>
            <a:ext cx="2801881" cy="162602"/>
            <a:chOff x="0" y="0"/>
            <a:chExt cx="32721170" cy="18989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721169" cy="1898914"/>
            </a:xfrm>
            <a:custGeom>
              <a:avLst/>
              <a:gdLst/>
              <a:ahLst/>
              <a:cxnLst/>
              <a:rect l="l" t="t" r="r" b="b"/>
              <a:pathLst>
                <a:path w="32721169" h="1898914">
                  <a:moveTo>
                    <a:pt x="32721169" y="949457"/>
                  </a:moveTo>
                  <a:cubicBezTo>
                    <a:pt x="32721169" y="1470416"/>
                    <a:pt x="32292798" y="1898914"/>
                    <a:pt x="31764225" y="1898914"/>
                  </a:cubicBezTo>
                  <a:lnTo>
                    <a:pt x="956945" y="1898914"/>
                  </a:lnTo>
                  <a:cubicBezTo>
                    <a:pt x="428371" y="1898914"/>
                    <a:pt x="0" y="1470416"/>
                    <a:pt x="0" y="949457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31764225" y="0"/>
                  </a:lnTo>
                  <a:cubicBezTo>
                    <a:pt x="32292671" y="0"/>
                    <a:pt x="32721169" y="428371"/>
                    <a:pt x="32721169" y="949457"/>
                  </a:cubicBezTo>
                  <a:close/>
                </a:path>
              </a:pathLst>
            </a:custGeom>
            <a:solidFill>
              <a:srgbClr val="112B8E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10441261" y="4157159"/>
            <a:ext cx="452582" cy="352449"/>
          </a:xfrm>
          <a:custGeom>
            <a:avLst/>
            <a:gdLst/>
            <a:ahLst/>
            <a:cxnLst/>
            <a:rect l="l" t="t" r="r" b="b"/>
            <a:pathLst>
              <a:path w="452582" h="352449">
                <a:moveTo>
                  <a:pt x="0" y="0"/>
                </a:moveTo>
                <a:lnTo>
                  <a:pt x="452583" y="0"/>
                </a:lnTo>
                <a:lnTo>
                  <a:pt x="452583" y="352448"/>
                </a:lnTo>
                <a:lnTo>
                  <a:pt x="0" y="352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0427154" y="4728682"/>
            <a:ext cx="2967163" cy="110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PRO-безопасность</a:t>
            </a:r>
          </a:p>
          <a:p>
            <a:pPr marL="0" lvl="0" indent="0" algn="l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Закрытая охраняемая территория, медицинский пункт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924540"/>
            <a:ext cx="1876818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en-US" sz="8000" spc="-160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Программа клуба </a:t>
            </a:r>
            <a:r>
              <a:rPr lang="en-US" sz="8000" spc="-160">
                <a:solidFill>
                  <a:srgbClr val="112B8E"/>
                </a:solidFill>
                <a:latin typeface="Gotham Bold"/>
                <a:ea typeface="Gotham Bold"/>
                <a:cs typeface="Gotham Bold"/>
                <a:sym typeface="Gotham Bold"/>
              </a:rPr>
              <a:t>PRO-ЛЕТО </a:t>
            </a:r>
          </a:p>
        </p:txBody>
      </p:sp>
      <p:sp>
        <p:nvSpPr>
          <p:cNvPr id="30" name="Freeform 30"/>
          <p:cNvSpPr/>
          <p:nvPr/>
        </p:nvSpPr>
        <p:spPr>
          <a:xfrm>
            <a:off x="14105195" y="6230359"/>
            <a:ext cx="3154105" cy="3027941"/>
          </a:xfrm>
          <a:custGeom>
            <a:avLst/>
            <a:gdLst/>
            <a:ahLst/>
            <a:cxnLst/>
            <a:rect l="l" t="t" r="r" b="b"/>
            <a:pathLst>
              <a:path w="3154105" h="3027941">
                <a:moveTo>
                  <a:pt x="0" y="0"/>
                </a:moveTo>
                <a:lnTo>
                  <a:pt x="3154105" y="0"/>
                </a:lnTo>
                <a:lnTo>
                  <a:pt x="3154105" y="3027941"/>
                </a:lnTo>
                <a:lnTo>
                  <a:pt x="0" y="30279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722197" y="4121664"/>
            <a:ext cx="2128825" cy="2043672"/>
          </a:xfrm>
          <a:custGeom>
            <a:avLst/>
            <a:gdLst/>
            <a:ahLst/>
            <a:cxnLst/>
            <a:rect l="l" t="t" r="r" b="b"/>
            <a:pathLst>
              <a:path w="2128825" h="2043672">
                <a:moveTo>
                  <a:pt x="0" y="0"/>
                </a:moveTo>
                <a:lnTo>
                  <a:pt x="2128825" y="0"/>
                </a:lnTo>
                <a:lnTo>
                  <a:pt x="2128825" y="2043672"/>
                </a:lnTo>
                <a:lnTo>
                  <a:pt x="0" y="2043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967272" y="8150785"/>
            <a:ext cx="1572919" cy="1510002"/>
          </a:xfrm>
          <a:custGeom>
            <a:avLst/>
            <a:gdLst/>
            <a:ahLst/>
            <a:cxnLst/>
            <a:rect l="l" t="t" r="r" b="b"/>
            <a:pathLst>
              <a:path w="1572919" h="1510002">
                <a:moveTo>
                  <a:pt x="0" y="0"/>
                </a:moveTo>
                <a:lnTo>
                  <a:pt x="1572919" y="0"/>
                </a:lnTo>
                <a:lnTo>
                  <a:pt x="1572919" y="1510002"/>
                </a:lnTo>
                <a:lnTo>
                  <a:pt x="0" y="151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028700" y="2284546"/>
            <a:ext cx="16385397" cy="45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По окончании каждой смены клуба вручается сертификат о прохождении программы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B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850279" y="6523338"/>
          <a:ext cx="16847690" cy="3648859"/>
        </p:xfrm>
        <a:graphic>
          <a:graphicData uri="http://schemas.openxmlformats.org/drawingml/2006/table">
            <a:tbl>
              <a:tblPr/>
              <a:tblGrid>
                <a:gridCol w="336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0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9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69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2718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641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13:30 - 14:30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817" cap="flat" cmpd="sng" algn="ctr">
                      <a:solidFill>
                        <a:srgbClr val="E2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641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14:30 - 16:00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817" cap="flat" cmpd="sng" algn="ctr">
                      <a:solidFill>
                        <a:srgbClr val="E2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641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16:00 - 16:15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817" cap="flat" cmpd="sng" algn="ctr">
                      <a:solidFill>
                        <a:srgbClr val="E2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641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16:15 – 17:30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817" cap="flat" cmpd="sng" algn="ctr">
                      <a:solidFill>
                        <a:srgbClr val="E2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641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17:30 - 18:00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8817" cap="flat" cmpd="sng" algn="ctr">
                      <a:solidFill>
                        <a:srgbClr val="E2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6141">
                <a:tc>
                  <a:txBody>
                    <a:bodyPr/>
                    <a:lstStyle/>
                    <a:p>
                      <a:pPr algn="ctr">
                        <a:lnSpc>
                          <a:spcPts val="2986"/>
                        </a:lnSpc>
                        <a:defRPr/>
                      </a:pPr>
                      <a:r>
                        <a:rPr lang="en-US" sz="2133">
                          <a:solidFill>
                            <a:srgbClr val="F9FCFF"/>
                          </a:solidFill>
                          <a:latin typeface="Gotham Italics"/>
                          <a:ea typeface="Gotham Italics"/>
                          <a:cs typeface="Gotham Italics"/>
                          <a:sym typeface="Gotham Italics"/>
                        </a:rPr>
                        <a:t>Обед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86"/>
                        </a:lnSpc>
                        <a:defRPr/>
                      </a:pPr>
                      <a:r>
                        <a:rPr lang="en-US" sz="2133">
                          <a:solidFill>
                            <a:srgbClr val="F9FCFF"/>
                          </a:solidFill>
                          <a:latin typeface="Gotham Italics"/>
                          <a:ea typeface="Gotham Italics"/>
                          <a:cs typeface="Gotham Italics"/>
                          <a:sym typeface="Gotham Italics"/>
                        </a:rPr>
                        <a:t>Спортивные соревнования, развлекательные мероприятия, командообразование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86"/>
                        </a:lnSpc>
                        <a:defRPr/>
                      </a:pPr>
                      <a:r>
                        <a:rPr lang="en-US" sz="2133">
                          <a:solidFill>
                            <a:srgbClr val="F9FCFF"/>
                          </a:solidFill>
                          <a:latin typeface="Gotham Italics"/>
                          <a:ea typeface="Gotham Italics"/>
                          <a:cs typeface="Gotham Italics"/>
                          <a:sym typeface="Gotham Italics"/>
                        </a:rPr>
                        <a:t>Полдник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86"/>
                        </a:lnSpc>
                        <a:defRPr/>
                      </a:pPr>
                      <a:r>
                        <a:rPr lang="en-US" sz="2133">
                          <a:solidFill>
                            <a:srgbClr val="F9FCFF"/>
                          </a:solidFill>
                          <a:latin typeface="Gotham Italics"/>
                          <a:ea typeface="Gotham Italics"/>
                          <a:cs typeface="Gotham Italics"/>
                          <a:sym typeface="Gotham Italics"/>
                        </a:rPr>
                        <a:t>Мероприятия от команды вожатых (спорт, отдых, творчество)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86"/>
                        </a:lnSpc>
                        <a:defRPr/>
                      </a:pPr>
                      <a:r>
                        <a:rPr lang="en-US" sz="2133">
                          <a:solidFill>
                            <a:srgbClr val="F9FCFF"/>
                          </a:solidFill>
                          <a:latin typeface="Gotham Italics"/>
                          <a:ea typeface="Gotham Italics"/>
                          <a:cs typeface="Gotham Italics"/>
                          <a:sym typeface="Gotham Italics"/>
                        </a:rPr>
                        <a:t>Завершение дня, рефлексия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2328025" y="6322157"/>
            <a:ext cx="402363" cy="40236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C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19413" y="6322157"/>
            <a:ext cx="402363" cy="40236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32734" y="6345382"/>
            <a:ext cx="402363" cy="4023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C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47812" y="6322157"/>
            <a:ext cx="402363" cy="40236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C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543537" y="6322157"/>
            <a:ext cx="402363" cy="40236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C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aphicFrame>
        <p:nvGraphicFramePr>
          <p:cNvPr id="18" name="Table 18"/>
          <p:cNvGraphicFramePr>
            <a:graphicFrameLocks noGrp="1"/>
          </p:cNvGraphicFramePr>
          <p:nvPr/>
        </p:nvGraphicFramePr>
        <p:xfrm>
          <a:off x="854313" y="2305280"/>
          <a:ext cx="16583410" cy="3861307"/>
        </p:xfrm>
        <a:graphic>
          <a:graphicData uri="http://schemas.openxmlformats.org/drawingml/2006/table">
            <a:tbl>
              <a:tblPr/>
              <a:tblGrid>
                <a:gridCol w="3316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6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66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66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13381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641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10:00 - 10:30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7738" cap="flat" cmpd="sng" algn="ctr">
                      <a:solidFill>
                        <a:srgbClr val="E2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641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10:30 - 11:10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7738" cap="flat" cmpd="sng" algn="ctr">
                      <a:solidFill>
                        <a:srgbClr val="E2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641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11:10 - 11:50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7738" cap="flat" cmpd="sng" algn="ctr">
                      <a:solidFill>
                        <a:srgbClr val="E2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641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11:50 - 12:00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7738" cap="flat" cmpd="sng" algn="ctr">
                      <a:solidFill>
                        <a:srgbClr val="E2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641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12:00 - 13:30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7738" cap="flat" cmpd="sng" algn="ctr">
                      <a:solidFill>
                        <a:srgbClr val="E2E7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8240">
                <a:tc>
                  <a:txBody>
                    <a:bodyPr/>
                    <a:lstStyle/>
                    <a:p>
                      <a:pPr algn="ctr">
                        <a:lnSpc>
                          <a:spcPts val="2986"/>
                        </a:lnSpc>
                        <a:defRPr/>
                      </a:pPr>
                      <a:r>
                        <a:rPr lang="en-US" sz="2133">
                          <a:solidFill>
                            <a:srgbClr val="F9FCFF"/>
                          </a:solidFill>
                          <a:latin typeface="Gotham Italics"/>
                          <a:ea typeface="Gotham Italics"/>
                          <a:cs typeface="Gotham Italics"/>
                          <a:sym typeface="Gotham Italics"/>
                        </a:rPr>
                        <a:t>Сбор участников, зарядка, настольные игры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86"/>
                        </a:lnSpc>
                        <a:defRPr/>
                      </a:pPr>
                      <a:r>
                        <a:rPr lang="en-US" sz="2133">
                          <a:solidFill>
                            <a:srgbClr val="F9FCFF"/>
                          </a:solidFill>
                          <a:latin typeface="Gotham Italics"/>
                          <a:ea typeface="Gotham Italics"/>
                          <a:cs typeface="Gotham Italics"/>
                          <a:sym typeface="Gotham Italics"/>
                        </a:rPr>
                        <a:t>Начало дня, знакомство, различные активности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86"/>
                        </a:lnSpc>
                        <a:defRPr/>
                      </a:pPr>
                      <a:r>
                        <a:rPr lang="en-US" sz="2133">
                          <a:solidFill>
                            <a:srgbClr val="F9FCFF"/>
                          </a:solidFill>
                          <a:latin typeface="Gotham Italics"/>
                          <a:ea typeface="Gotham Italics"/>
                          <a:cs typeface="Gotham Italics"/>
                          <a:sym typeface="Gotham Italics"/>
                        </a:rPr>
                        <a:t>Мини-лекция/мастер-класс от эксперта/проекты/профтестирование по запросу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86"/>
                        </a:lnSpc>
                        <a:defRPr/>
                      </a:pPr>
                      <a:r>
                        <a:rPr lang="en-US" sz="2133">
                          <a:solidFill>
                            <a:srgbClr val="F9FC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Завтрак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86"/>
                        </a:lnSpc>
                        <a:defRPr/>
                      </a:pPr>
                      <a:r>
                        <a:rPr lang="en-US" sz="2133">
                          <a:solidFill>
                            <a:srgbClr val="F9FCFF"/>
                          </a:solidFill>
                          <a:latin typeface="Gotham Italics"/>
                          <a:ea typeface="Gotham Italics"/>
                          <a:cs typeface="Gotham Italics"/>
                          <a:sym typeface="Gotham Italics"/>
                        </a:rPr>
                        <a:t>Экскурсия / тренинги / мастер-классы</a:t>
                      </a:r>
                      <a:endParaRPr lang="en-US" sz="1100"/>
                    </a:p>
                  </a:txBody>
                  <a:tcPr marL="193536" marR="193536" marT="193536" marB="193536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Group 19"/>
          <p:cNvGrpSpPr/>
          <p:nvPr/>
        </p:nvGrpSpPr>
        <p:grpSpPr>
          <a:xfrm>
            <a:off x="2332059" y="2104099"/>
            <a:ext cx="402363" cy="40236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C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623446" y="2104099"/>
            <a:ext cx="402363" cy="40236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C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936768" y="2127324"/>
            <a:ext cx="402363" cy="40236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C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251846" y="2104099"/>
            <a:ext cx="402363" cy="40236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C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547571" y="2104099"/>
            <a:ext cx="402363" cy="402363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C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54313" y="843696"/>
            <a:ext cx="16583408" cy="820734"/>
            <a:chOff x="0" y="0"/>
            <a:chExt cx="22111210" cy="1094312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22111210" cy="1094312"/>
              <a:chOff x="0" y="0"/>
              <a:chExt cx="13307673" cy="6604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330767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3307673" h="660400">
                    <a:moveTo>
                      <a:pt x="13183212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183212" y="0"/>
                    </a:lnTo>
                    <a:cubicBezTo>
                      <a:pt x="13251793" y="0"/>
                      <a:pt x="13307673" y="55880"/>
                      <a:pt x="13307673" y="124460"/>
                    </a:cubicBezTo>
                    <a:lnTo>
                      <a:pt x="13307673" y="535940"/>
                    </a:lnTo>
                    <a:cubicBezTo>
                      <a:pt x="13307673" y="604520"/>
                      <a:pt x="13251793" y="660400"/>
                      <a:pt x="13183212" y="660400"/>
                    </a:cubicBezTo>
                    <a:close/>
                  </a:path>
                </a:pathLst>
              </a:custGeom>
              <a:solidFill>
                <a:srgbClr val="E2E7EB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2051108" y="350142"/>
              <a:ext cx="17785741" cy="365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5"/>
                </a:lnSpc>
              </a:pPr>
              <a:r>
                <a:rPr lang="en-US" sz="1675">
                  <a:solidFill>
                    <a:srgbClr val="191919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РАСПОРЯДОК ДНЯ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697</Words>
  <Application>Microsoft Office PowerPoint</Application>
  <PresentationFormat>Произвольный</PresentationFormat>
  <Paragraphs>129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Calibri</vt:lpstr>
      <vt:lpstr>Gotham</vt:lpstr>
      <vt:lpstr>Gotham Italics</vt:lpstr>
      <vt:lpstr>Arial</vt:lpstr>
      <vt:lpstr>Gotham Bold</vt:lpstr>
      <vt:lpstr>Lato Bold</vt:lpstr>
      <vt:lpstr>Lato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лагерь</dc:title>
  <cp:lastModifiedBy>Михаил Ефимов</cp:lastModifiedBy>
  <cp:revision>2</cp:revision>
  <dcterms:created xsi:type="dcterms:W3CDTF">2006-08-16T00:00:00Z</dcterms:created>
  <dcterms:modified xsi:type="dcterms:W3CDTF">2024-07-19T14:19:41Z</dcterms:modified>
  <dc:identifier>DAF3-8jQ64I</dc:identifier>
</cp:coreProperties>
</file>